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5" r:id="rId4"/>
    <p:sldId id="266" r:id="rId5"/>
    <p:sldId id="268" r:id="rId6"/>
    <p:sldId id="269" r:id="rId7"/>
    <p:sldId id="270" r:id="rId8"/>
    <p:sldId id="257" r:id="rId9"/>
    <p:sldId id="262" r:id="rId10"/>
    <p:sldId id="263" r:id="rId11"/>
    <p:sldId id="259" r:id="rId12"/>
    <p:sldId id="260" r:id="rId13"/>
    <p:sldId id="271" r:id="rId14"/>
    <p:sldId id="273" r:id="rId15"/>
    <p:sldId id="261" r:id="rId16"/>
    <p:sldId id="267" r:id="rId17"/>
    <p:sldId id="274" r:id="rId18"/>
    <p:sldId id="26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3" r:id="rId28"/>
    <p:sldId id="282" r:id="rId29"/>
    <p:sldId id="284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5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70" autoAdjust="0"/>
  </p:normalViewPr>
  <p:slideViewPr>
    <p:cSldViewPr snapToGrid="0" showGuides="1">
      <p:cViewPr varScale="1">
        <p:scale>
          <a:sx n="46" d="100"/>
          <a:sy n="46" d="100"/>
        </p:scale>
        <p:origin x="53" y="389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FA5D1-AB56-442B-8A03-492FD62EEB43}" type="datetimeFigureOut">
              <a:rPr lang="it-IT" smtClean="0"/>
              <a:t>10/12/2021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D7F23-3762-452A-AD7E-E195EE4F95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231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EigTOT.fig</a:t>
            </a:r>
            <a:r>
              <a:rPr lang="en-US" dirty="0"/>
              <a:t>, da </a:t>
            </a:r>
            <a:r>
              <a:rPr lang="en-US" dirty="0" err="1"/>
              <a:t>aprire</a:t>
            </a:r>
            <a:r>
              <a:rPr lang="en-US" dirty="0"/>
              <a:t> con Matlab2015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7F23-3762-452A-AD7E-E195EE4F950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73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Gth_th6.fig  da </a:t>
            </a:r>
            <a:r>
              <a:rPr lang="de-DE" dirty="0"/>
              <a:t>TJTH-6-1-RED_0_Diel0_Loss-10_Mir5_IK1</a:t>
            </a:r>
          </a:p>
          <a:p>
            <a:r>
              <a:rPr lang="de-DE" dirty="0" err="1"/>
              <a:t>PzFINAL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7F23-3762-452A-AD7E-E195EE4F9501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92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plotGaAs</a:t>
            </a:r>
            <a:endParaRPr lang="it-IT" dirty="0"/>
          </a:p>
          <a:p>
            <a:r>
              <a:rPr lang="it-IT" dirty="0" err="1"/>
              <a:t>MainGaAsOxTEMP</a:t>
            </a:r>
            <a:r>
              <a:rPr lang="it-IT" dirty="0"/>
              <a:t>                                                                         MainGaAsMETtjth6TEMP</a:t>
            </a:r>
          </a:p>
          <a:p>
            <a:r>
              <a:rPr lang="it-IT" dirty="0" err="1"/>
              <a:t>fi_add</a:t>
            </a:r>
            <a:r>
              <a:rPr lang="it-IT" dirty="0"/>
              <a:t>=  'TempOxREFpp-0-RED_0_Diel0_Loss-10_Mir5_IK1’         </a:t>
            </a:r>
            <a:r>
              <a:rPr lang="it-IT" dirty="0" err="1"/>
              <a:t>fi_add</a:t>
            </a:r>
            <a:r>
              <a:rPr lang="it-IT" dirty="0"/>
              <a:t>=  'TempTJTH-6-1-RED_0_Diel0_Loss-10_Mir5_IK1'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7F23-3762-452A-AD7E-E195EE4F950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6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DB65B3-AC15-4E47-A5EF-F1FAB7C50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D36A3A9-9D29-4CEA-865A-E570FBD5E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E2EB2A-60AA-4122-9F1B-3417ACA4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194CB-8536-4702-92D0-8F5ACC2200CF}" type="datetime1">
              <a:rPr lang="it-IT" smtClean="0"/>
              <a:t>10/12/2021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D3414E-C364-4D3E-BF51-BC208C44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1F4E68-2BFC-4E67-A117-70CEE8D4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419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A58ADC-B4E1-4B85-A692-F34087CC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119EEF-56B2-4969-B497-52BAC08E6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145197-70BC-469E-AA23-2C6EEDC7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D3C-E6E6-4EC7-BDC3-F9844F4F91C9}" type="datetime1">
              <a:rPr lang="it-IT" smtClean="0"/>
              <a:t>10/12/2021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72EE8A-BFB7-4172-A1BA-1C5022B8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EECA26-7276-4493-9530-52EDD5BC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56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500052-3287-47D0-8B95-3C7ECD646D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AF80C9-3960-4390-81CF-2F68552D2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15B9E8-4BD3-4F31-8C79-566C890D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93F7-670D-4145-8E29-198B864AA328}" type="datetime1">
              <a:rPr lang="it-IT" smtClean="0"/>
              <a:t>10/12/2021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BF96A-4438-427A-878B-B89A3A2D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00780C-96D9-4505-87A3-DB20BB92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30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487D09-6DA0-4196-8BA4-6486B8C2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81A6D4-990A-4ECC-86C3-6859607E7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188DDF-7EF6-4553-938C-DF397A17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0FCA-6884-4EE6-A47C-A08E038887DB}" type="datetime1">
              <a:rPr lang="it-IT" smtClean="0"/>
              <a:t>10/12/2021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E3FEE1-3129-4D3B-A01E-CDE3F18B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BC5AB-40DB-41D2-8B7B-16B3AC42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69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098BF-E82E-4620-908D-27F073BC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943749-CEE0-4B25-9E2F-151DB4F8E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BD5418-F0E1-4CC9-9493-B70EF9A8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B96F-B45D-4B0E-8E21-0D877DA3849A}" type="datetime1">
              <a:rPr lang="it-IT" smtClean="0"/>
              <a:t>10/12/2021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BD6540-5689-49AB-9D8B-C4C00E1E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8423AF-C63C-4DFA-BCF6-D37C83B2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44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D3416A-A979-4757-A9E2-80A1710E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2E872D-B79D-453B-BBAA-D2AE98C0B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F59E568-D95D-4FB3-B94B-B4663AD2C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6E032A0-FA91-42E9-B079-B5FCDFEB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35AA8-3BBB-4F84-BFFF-48F3C8C068AC}" type="datetime1">
              <a:rPr lang="it-IT" smtClean="0"/>
              <a:t>10/12/2021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C94E34-95FC-4E11-BAE3-0839DBBD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C59D32-D96C-4B55-A13F-E288B461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55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771262-584C-440D-86E8-E76C5CA3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6CA5FD-B9AF-4904-A7DF-761A027ED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626F8-E94F-4134-A814-263258AB5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B221B93-A4CE-40FF-88D9-431584925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8C0392D-A72B-47C7-BF74-761038F48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B9537C5-E962-4175-AFFB-2B3F4608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EA06-0562-49C0-A5E6-5153A040204C}" type="datetime1">
              <a:rPr lang="it-IT" smtClean="0"/>
              <a:t>10/12/2021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87E631-C459-47A8-832B-0F17F220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A3232C8-4FCF-4C6E-84EC-6AB1BE32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68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CE345A-AB26-43B3-99B3-97CD87A4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26E06B8-F18C-4391-AFC3-7FD0F222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1BED-25F4-4C46-8A80-F92EAE8E2B4A}" type="datetime1">
              <a:rPr lang="it-IT" smtClean="0"/>
              <a:t>10/12/2021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E2411C0-9751-43FD-85B9-65649C46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2FD966-0040-4761-868C-2E57C1D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00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A89236-E0AC-4AE4-B7A7-2C7A6998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5A6E-C1A0-4BAC-8281-10ACD5FD0CF0}" type="datetime1">
              <a:rPr lang="it-IT" smtClean="0"/>
              <a:t>10/12/2021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28EACD-55BD-48AB-8388-F52DC9C8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36062B-3593-4D81-BE65-E27E9C04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02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523505-9568-46A4-AEFA-C5810D41E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3D460-1FEB-40B7-99DA-4754482EE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3DE92BE-2CA3-4EF0-9751-A7E672D09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F88184-925B-40CF-A121-5181B878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AE37-8931-47D0-B0A3-7CA55FBF912D}" type="datetime1">
              <a:rPr lang="it-IT" smtClean="0"/>
              <a:t>10/12/2021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ADD463-D7A4-43CA-88AB-D5D88254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8833338-6B02-4AC1-9D9A-027DDDA7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002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FB9D19-308E-453B-B4D6-443C5AD6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B9820FF-8D54-4699-8EF5-7566345E0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2BC0C1-9C9C-42B7-B8A6-0E6F43597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FB664A-419A-499C-AD1A-681D3244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C97A-5C01-4FFB-B51D-B14F3A1F1DD3}" type="datetime1">
              <a:rPr lang="it-IT" smtClean="0"/>
              <a:t>10/12/2021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B352B1-D59B-46FF-8E2F-16A808E5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5727BE-11E6-4EE6-9FF7-9D5833FE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84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F06F33-6341-4136-9523-E49E160D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7EB6E6-5B75-4165-95DE-C53B5F5DC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668FA2-FD4A-4A7F-BF1F-75FE65E41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7FB72-16B1-4244-BC59-B98FA78AD189}" type="datetime1">
              <a:rPr lang="it-IT" smtClean="0"/>
              <a:t>10/12/2021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CA66EA-1552-4E6A-8719-3AE5BDFCF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60D35B-8666-424F-8502-F609BC72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AFED-892A-4A09-8992-36FC366ABD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29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AC45EB1-896A-40E4-8513-471BD31B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96" y="1333656"/>
            <a:ext cx="3986864" cy="12099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7E0D1A-690F-491F-9E96-40E64E9A33A4}"/>
              </a:ext>
            </a:extLst>
          </p:cNvPr>
          <p:cNvSpPr txBox="1"/>
          <p:nvPr/>
        </p:nvSpPr>
        <p:spPr>
          <a:xfrm>
            <a:off x="1225502" y="2801630"/>
            <a:ext cx="9118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Optical mode size influences the </a:t>
            </a:r>
            <a:r>
              <a:rPr lang="en-US" sz="2800" dirty="0">
                <a:solidFill>
                  <a:srgbClr val="FF0000"/>
                </a:solidFill>
              </a:rPr>
              <a:t>high frequency </a:t>
            </a:r>
            <a:r>
              <a:rPr lang="en-US" sz="2800" dirty="0"/>
              <a:t>performance</a:t>
            </a:r>
            <a:endParaRPr lang="it-IT" sz="28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7F4434-71C4-4E56-9997-8752668B2733}"/>
              </a:ext>
            </a:extLst>
          </p:cNvPr>
          <p:cNvSpPr txBox="1"/>
          <p:nvPr/>
        </p:nvSpPr>
        <p:spPr>
          <a:xfrm>
            <a:off x="1968658" y="193040"/>
            <a:ext cx="895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kern="0" dirty="0">
                <a:solidFill>
                  <a:srgbClr val="FF0000"/>
                </a:solidFill>
                <a:latin typeface="Comic Sans MS" panose="030F0702030302020204" pitchFamily="66" charset="0"/>
              </a:rPr>
              <a:t>3D Optical investigation of Mode Volume</a:t>
            </a:r>
            <a:endParaRPr lang="it-IT" sz="3600" kern="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3A6A3A8-FAB4-46A6-8A85-7D347B51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82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315034-5121-4871-A0F6-58CC363760AB}"/>
              </a:ext>
            </a:extLst>
          </p:cNvPr>
          <p:cNvSpPr txBox="1"/>
          <p:nvPr/>
        </p:nvSpPr>
        <p:spPr>
          <a:xfrm>
            <a:off x="2118167" y="223689"/>
            <a:ext cx="746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Optical mode size in Oxide/Relief confined VCSELS</a:t>
            </a:r>
            <a:endParaRPr lang="it-IT" sz="28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D4AA273-6784-443B-A78B-59892F9AAF68}"/>
              </a:ext>
            </a:extLst>
          </p:cNvPr>
          <p:cNvSpPr txBox="1"/>
          <p:nvPr/>
        </p:nvSpPr>
        <p:spPr>
          <a:xfrm>
            <a:off x="1240509" y="1620454"/>
            <a:ext cx="22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Oxide VCSEL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7AAC744-6933-4AA7-85F7-595FAC723A25}"/>
              </a:ext>
            </a:extLst>
          </p:cNvPr>
          <p:cNvSpPr txBox="1"/>
          <p:nvPr/>
        </p:nvSpPr>
        <p:spPr>
          <a:xfrm>
            <a:off x="5612082" y="1620454"/>
            <a:ext cx="98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TJ VCSEL</a:t>
            </a: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3F812624-0B46-4B94-B3C2-AF62C96FE501}"/>
              </a:ext>
            </a:extLst>
          </p:cNvPr>
          <p:cNvGrpSpPr/>
          <p:nvPr/>
        </p:nvGrpSpPr>
        <p:grpSpPr>
          <a:xfrm>
            <a:off x="174955" y="2089772"/>
            <a:ext cx="3900340" cy="3234581"/>
            <a:chOff x="174955" y="2089772"/>
            <a:chExt cx="3900340" cy="3234581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06D3371-19EC-4B7F-8395-7F5F8006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955" y="2089772"/>
              <a:ext cx="3900340" cy="3234581"/>
            </a:xfrm>
            <a:prstGeom prst="rect">
              <a:avLst/>
            </a:prstGeom>
          </p:spPr>
        </p:pic>
        <p:sp>
          <p:nvSpPr>
            <p:cNvPr id="29" name="Freccia in su 28">
              <a:extLst>
                <a:ext uri="{FF2B5EF4-FFF2-40B4-BE49-F238E27FC236}">
                  <a16:creationId xmlns:a16="http://schemas.microsoft.com/office/drawing/2014/main" id="{DE312149-E5F4-4BBC-BF8A-D5E64B04026B}"/>
                </a:ext>
              </a:extLst>
            </p:cNvPr>
            <p:cNvSpPr/>
            <p:nvPr/>
          </p:nvSpPr>
          <p:spPr>
            <a:xfrm rot="3397918">
              <a:off x="2733171" y="2205035"/>
              <a:ext cx="131949" cy="46546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64CD8BD3-4135-45E0-AE73-68DC1839E971}"/>
                </a:ext>
              </a:extLst>
            </p:cNvPr>
            <p:cNvSpPr txBox="1"/>
            <p:nvPr/>
          </p:nvSpPr>
          <p:spPr>
            <a:xfrm>
              <a:off x="1978152" y="2575560"/>
              <a:ext cx="1370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Contact Ring</a:t>
              </a:r>
              <a:endParaRPr lang="it-IT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9DF9629-935D-4047-AD9C-449A57943AA4}"/>
              </a:ext>
            </a:extLst>
          </p:cNvPr>
          <p:cNvGrpSpPr/>
          <p:nvPr/>
        </p:nvGrpSpPr>
        <p:grpSpPr>
          <a:xfrm>
            <a:off x="4218941" y="2089945"/>
            <a:ext cx="3804856" cy="3230066"/>
            <a:chOff x="4218941" y="2089945"/>
            <a:chExt cx="3804856" cy="3230066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0E31DF3F-D143-44CD-A44A-CC916AEC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941" y="2089945"/>
              <a:ext cx="3804856" cy="3230066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B3342C6-CF04-4257-A063-BD34789BD9A0}"/>
                </a:ext>
              </a:extLst>
            </p:cNvPr>
            <p:cNvSpPr/>
            <p:nvPr/>
          </p:nvSpPr>
          <p:spPr>
            <a:xfrm>
              <a:off x="5742446" y="2223582"/>
              <a:ext cx="1388321" cy="39729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F4D77658-A3EF-4E4A-A321-7D0B1B106461}"/>
                </a:ext>
              </a:extLst>
            </p:cNvPr>
            <p:cNvCxnSpPr>
              <a:cxnSpLocks/>
            </p:cNvCxnSpPr>
            <p:nvPr/>
          </p:nvCxnSpPr>
          <p:spPr>
            <a:xfrm>
              <a:off x="5742446" y="2620875"/>
              <a:ext cx="636358" cy="1616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C7BE162E-4261-424B-978F-6686A615F42C}"/>
                </a:ext>
              </a:extLst>
            </p:cNvPr>
            <p:cNvCxnSpPr>
              <a:cxnSpLocks/>
            </p:cNvCxnSpPr>
            <p:nvPr/>
          </p:nvCxnSpPr>
          <p:spPr>
            <a:xfrm>
              <a:off x="7130767" y="2223582"/>
              <a:ext cx="821038" cy="7945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B086658A-A9B9-4705-B4C3-283DC930F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8804" y="3018168"/>
              <a:ext cx="1573001" cy="1264393"/>
            </a:xfrm>
            <a:prstGeom prst="rect">
              <a:avLst/>
            </a:prstGeom>
          </p:spPr>
        </p:pic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C2DAA482-8DAB-422B-9439-E6ACDEAAC0C8}"/>
                </a:ext>
              </a:extLst>
            </p:cNvPr>
            <p:cNvSpPr/>
            <p:nvPr/>
          </p:nvSpPr>
          <p:spPr>
            <a:xfrm rot="19352718">
              <a:off x="7029363" y="3370699"/>
              <a:ext cx="141992" cy="46546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1ADDFE41-C845-4188-A9CB-1339F7E2A949}"/>
                </a:ext>
              </a:extLst>
            </p:cNvPr>
            <p:cNvSpPr txBox="1"/>
            <p:nvPr/>
          </p:nvSpPr>
          <p:spPr>
            <a:xfrm>
              <a:off x="6565392" y="3733800"/>
              <a:ext cx="123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10nm TJ Relief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EF5549CB-9EC0-450E-9E11-E2D59D53555F}"/>
              </a:ext>
            </a:extLst>
          </p:cNvPr>
          <p:cNvGrpSpPr/>
          <p:nvPr/>
        </p:nvGrpSpPr>
        <p:grpSpPr>
          <a:xfrm>
            <a:off x="8176260" y="2094285"/>
            <a:ext cx="3909431" cy="3230066"/>
            <a:chOff x="8176260" y="2094285"/>
            <a:chExt cx="3909431" cy="3230066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305AD941-2F4A-405A-89CA-79935042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6260" y="2094285"/>
              <a:ext cx="3909431" cy="3230066"/>
            </a:xfrm>
            <a:prstGeom prst="rect">
              <a:avLst/>
            </a:prstGeom>
          </p:spPr>
        </p:pic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5375F3DC-80F6-4173-9468-8ED915AB072B}"/>
                </a:ext>
              </a:extLst>
            </p:cNvPr>
            <p:cNvSpPr txBox="1"/>
            <p:nvPr/>
          </p:nvSpPr>
          <p:spPr>
            <a:xfrm>
              <a:off x="8997420" y="3221616"/>
              <a:ext cx="877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 </a:t>
              </a:r>
              <a:r>
                <a:rPr lang="en-US" sz="1400" dirty="0">
                  <a:solidFill>
                    <a:schemeClr val="bg1"/>
                  </a:solidFill>
                  <a:latin typeface="Symbol" panose="05050102010706020507" pitchFamily="18" charset="2"/>
                </a:rPr>
                <a:t>l</a:t>
              </a:r>
              <a:r>
                <a:rPr lang="en-US" sz="1400" dirty="0">
                  <a:solidFill>
                    <a:schemeClr val="bg1"/>
                  </a:solidFill>
                </a:rPr>
                <a:t> cavity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EBD5F1B-D095-4F81-B8B9-F2FD976269E5}"/>
              </a:ext>
            </a:extLst>
          </p:cNvPr>
          <p:cNvSpPr txBox="1"/>
          <p:nvPr/>
        </p:nvSpPr>
        <p:spPr>
          <a:xfrm>
            <a:off x="9615122" y="1620454"/>
            <a:ext cx="115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TJ VCSEL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4544C2D-3700-40E4-B928-8BF96EE1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54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F7267BD-E337-413F-B5F1-1D0B8751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" y="0"/>
            <a:ext cx="7591476" cy="6858000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AE39BDAD-F942-42CA-9D42-FA7A860E6CB2}"/>
              </a:ext>
            </a:extLst>
          </p:cNvPr>
          <p:cNvGrpSpPr/>
          <p:nvPr/>
        </p:nvGrpSpPr>
        <p:grpSpPr>
          <a:xfrm>
            <a:off x="8283185" y="2060575"/>
            <a:ext cx="3900340" cy="3234581"/>
            <a:chOff x="174955" y="2089772"/>
            <a:chExt cx="3900340" cy="3234581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5F7971CC-623B-4619-9862-BD8CC8BB6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955" y="2089772"/>
              <a:ext cx="3900340" cy="3234581"/>
            </a:xfrm>
            <a:prstGeom prst="rect">
              <a:avLst/>
            </a:prstGeom>
          </p:spPr>
        </p:pic>
        <p:sp>
          <p:nvSpPr>
            <p:cNvPr id="9" name="Freccia in su 8">
              <a:extLst>
                <a:ext uri="{FF2B5EF4-FFF2-40B4-BE49-F238E27FC236}">
                  <a16:creationId xmlns:a16="http://schemas.microsoft.com/office/drawing/2014/main" id="{030FC8B7-805F-45D3-B34B-26B3F3E78C4B}"/>
                </a:ext>
              </a:extLst>
            </p:cNvPr>
            <p:cNvSpPr/>
            <p:nvPr/>
          </p:nvSpPr>
          <p:spPr>
            <a:xfrm rot="3397918">
              <a:off x="2733171" y="2205035"/>
              <a:ext cx="131949" cy="46546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54D79C22-EE8A-4873-85D0-598E07C7D2AB}"/>
                </a:ext>
              </a:extLst>
            </p:cNvPr>
            <p:cNvSpPr txBox="1"/>
            <p:nvPr/>
          </p:nvSpPr>
          <p:spPr>
            <a:xfrm>
              <a:off x="1978152" y="2575560"/>
              <a:ext cx="1370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Contact Ring</a:t>
              </a:r>
              <a:endParaRPr lang="it-IT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16A3B9BE-7316-4962-BCB6-ACE56088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573" y="1088594"/>
            <a:ext cx="363782" cy="97198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8CA0BA-15DA-467C-BF13-275443DC749E}"/>
              </a:ext>
            </a:extLst>
          </p:cNvPr>
          <p:cNvSpPr txBox="1"/>
          <p:nvPr/>
        </p:nvSpPr>
        <p:spPr>
          <a:xfrm>
            <a:off x="8236393" y="751840"/>
            <a:ext cx="375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 Difference = (1-G0/G1)x100</a:t>
            </a:r>
            <a:endParaRPr lang="it-IT" dirty="0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8784CEFD-954B-46CD-A593-85AC455D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11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A525BB-E8E7-49B4-90DD-D1D909509D64}"/>
              </a:ext>
            </a:extLst>
          </p:cNvPr>
          <p:cNvSpPr txBox="1"/>
          <p:nvPr/>
        </p:nvSpPr>
        <p:spPr>
          <a:xfrm>
            <a:off x="2102687" y="1088594"/>
            <a:ext cx="954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G1</a:t>
            </a:r>
            <a:endParaRPr lang="it-IT" dirty="0">
              <a:solidFill>
                <a:srgbClr val="FFFF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6860AC-08E0-4543-94FC-77E031491A7A}"/>
              </a:ext>
            </a:extLst>
          </p:cNvPr>
          <p:cNvSpPr txBox="1"/>
          <p:nvPr/>
        </p:nvSpPr>
        <p:spPr>
          <a:xfrm>
            <a:off x="1723238" y="2075256"/>
            <a:ext cx="954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G0</a:t>
            </a:r>
            <a:endParaRPr lang="it-IT" dirty="0">
              <a:solidFill>
                <a:srgbClr val="FFFF0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62F8A5A-81A9-4A7C-8366-EC382EC14FAD}"/>
              </a:ext>
            </a:extLst>
          </p:cNvPr>
          <p:cNvSpPr txBox="1"/>
          <p:nvPr/>
        </p:nvSpPr>
        <p:spPr>
          <a:xfrm>
            <a:off x="2800863" y="-23790"/>
            <a:ext cx="2523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Standard Oxide VCSEL</a:t>
            </a:r>
            <a:endParaRPr lang="it-IT" sz="2000" b="1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37DECCB-2440-43DD-A003-5C35BDC47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362" y="826796"/>
            <a:ext cx="3524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1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575C50D-8615-44CD-851C-0D53793B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62" y="0"/>
            <a:ext cx="7611155" cy="6858000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A23889CA-2576-4982-9E83-6EDB5D6BADE7}"/>
              </a:ext>
            </a:extLst>
          </p:cNvPr>
          <p:cNvGrpSpPr/>
          <p:nvPr/>
        </p:nvGrpSpPr>
        <p:grpSpPr>
          <a:xfrm>
            <a:off x="8369187" y="2060575"/>
            <a:ext cx="3804856" cy="3230066"/>
            <a:chOff x="4218941" y="2089945"/>
            <a:chExt cx="3804856" cy="3230066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494BEDA-C980-4BF3-93DE-A33938E6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941" y="2089945"/>
              <a:ext cx="3804856" cy="3230066"/>
            </a:xfrm>
            <a:prstGeom prst="rect">
              <a:avLst/>
            </a:prstGeom>
          </p:spPr>
        </p:pic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744839D-145C-400E-A4D5-B9E5F5D7A4E1}"/>
                </a:ext>
              </a:extLst>
            </p:cNvPr>
            <p:cNvSpPr/>
            <p:nvPr/>
          </p:nvSpPr>
          <p:spPr>
            <a:xfrm>
              <a:off x="5742446" y="2223582"/>
              <a:ext cx="1388321" cy="39729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11EBC5-4032-4BEB-9E20-6021BED6C298}"/>
                </a:ext>
              </a:extLst>
            </p:cNvPr>
            <p:cNvCxnSpPr>
              <a:cxnSpLocks/>
            </p:cNvCxnSpPr>
            <p:nvPr/>
          </p:nvCxnSpPr>
          <p:spPr>
            <a:xfrm>
              <a:off x="5742446" y="2620875"/>
              <a:ext cx="636358" cy="1616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1C14C088-9AF9-49C9-B357-D4F001F9DA6E}"/>
                </a:ext>
              </a:extLst>
            </p:cNvPr>
            <p:cNvCxnSpPr>
              <a:cxnSpLocks/>
            </p:cNvCxnSpPr>
            <p:nvPr/>
          </p:nvCxnSpPr>
          <p:spPr>
            <a:xfrm>
              <a:off x="7130767" y="2223582"/>
              <a:ext cx="821038" cy="7945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6D2050DA-F10B-4A5E-99CA-9CF46F120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8804" y="3018168"/>
              <a:ext cx="1573001" cy="1264393"/>
            </a:xfrm>
            <a:prstGeom prst="rect">
              <a:avLst/>
            </a:prstGeom>
          </p:spPr>
        </p:pic>
        <p:sp>
          <p:nvSpPr>
            <p:cNvPr id="16" name="Freccia in su 15">
              <a:extLst>
                <a:ext uri="{FF2B5EF4-FFF2-40B4-BE49-F238E27FC236}">
                  <a16:creationId xmlns:a16="http://schemas.microsoft.com/office/drawing/2014/main" id="{3BFBC232-622C-4610-BF91-C399A16A775D}"/>
                </a:ext>
              </a:extLst>
            </p:cNvPr>
            <p:cNvSpPr/>
            <p:nvPr/>
          </p:nvSpPr>
          <p:spPr>
            <a:xfrm rot="19352718">
              <a:off x="7029363" y="3370699"/>
              <a:ext cx="141992" cy="46546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48A7FF6B-55AC-49C1-B1DA-9609F55595D4}"/>
                </a:ext>
              </a:extLst>
            </p:cNvPr>
            <p:cNvSpPr txBox="1"/>
            <p:nvPr/>
          </p:nvSpPr>
          <p:spPr>
            <a:xfrm>
              <a:off x="6565392" y="3733800"/>
              <a:ext cx="123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10nm TJ Relief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Segnaposto numero diapositiva 27">
            <a:extLst>
              <a:ext uri="{FF2B5EF4-FFF2-40B4-BE49-F238E27FC236}">
                <a16:creationId xmlns:a16="http://schemas.microsoft.com/office/drawing/2014/main" id="{C504C54A-4C95-4983-B82F-9DC6726C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12</a:t>
            </a:fld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5564618-3AF3-4B9E-AC58-3AC103187CB8}"/>
              </a:ext>
            </a:extLst>
          </p:cNvPr>
          <p:cNvSpPr txBox="1"/>
          <p:nvPr/>
        </p:nvSpPr>
        <p:spPr>
          <a:xfrm>
            <a:off x="3421649" y="-23790"/>
            <a:ext cx="1085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TJ VCSEL</a:t>
            </a:r>
            <a:endParaRPr lang="it-IT" sz="2000" b="1" dirty="0">
              <a:solidFill>
                <a:schemeClr val="bg1"/>
              </a:solidFill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9C6FF43-48E3-4CA2-8CDE-3AAFAC3B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362" y="826796"/>
            <a:ext cx="3524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1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575C50D-8615-44CD-851C-0D53793B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62" y="0"/>
            <a:ext cx="7611155" cy="6858000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A23889CA-2576-4982-9E83-6EDB5D6BADE7}"/>
              </a:ext>
            </a:extLst>
          </p:cNvPr>
          <p:cNvGrpSpPr/>
          <p:nvPr/>
        </p:nvGrpSpPr>
        <p:grpSpPr>
          <a:xfrm>
            <a:off x="8369187" y="2060575"/>
            <a:ext cx="3804856" cy="3230066"/>
            <a:chOff x="4218941" y="2089945"/>
            <a:chExt cx="3804856" cy="3230066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494BEDA-C980-4BF3-93DE-A33938E6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941" y="2089945"/>
              <a:ext cx="3804856" cy="3230066"/>
            </a:xfrm>
            <a:prstGeom prst="rect">
              <a:avLst/>
            </a:prstGeom>
          </p:spPr>
        </p:pic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744839D-145C-400E-A4D5-B9E5F5D7A4E1}"/>
                </a:ext>
              </a:extLst>
            </p:cNvPr>
            <p:cNvSpPr/>
            <p:nvPr/>
          </p:nvSpPr>
          <p:spPr>
            <a:xfrm>
              <a:off x="5742446" y="2223582"/>
              <a:ext cx="1388321" cy="39729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11EBC5-4032-4BEB-9E20-6021BED6C298}"/>
                </a:ext>
              </a:extLst>
            </p:cNvPr>
            <p:cNvCxnSpPr>
              <a:cxnSpLocks/>
            </p:cNvCxnSpPr>
            <p:nvPr/>
          </p:nvCxnSpPr>
          <p:spPr>
            <a:xfrm>
              <a:off x="5742446" y="2620875"/>
              <a:ext cx="636358" cy="1616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1C14C088-9AF9-49C9-B357-D4F001F9DA6E}"/>
                </a:ext>
              </a:extLst>
            </p:cNvPr>
            <p:cNvCxnSpPr>
              <a:cxnSpLocks/>
            </p:cNvCxnSpPr>
            <p:nvPr/>
          </p:nvCxnSpPr>
          <p:spPr>
            <a:xfrm>
              <a:off x="7130767" y="2223582"/>
              <a:ext cx="821038" cy="7945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6D2050DA-F10B-4A5E-99CA-9CF46F120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8804" y="3018168"/>
              <a:ext cx="1573001" cy="1264393"/>
            </a:xfrm>
            <a:prstGeom prst="rect">
              <a:avLst/>
            </a:prstGeom>
          </p:spPr>
        </p:pic>
        <p:sp>
          <p:nvSpPr>
            <p:cNvPr id="16" name="Freccia in su 15">
              <a:extLst>
                <a:ext uri="{FF2B5EF4-FFF2-40B4-BE49-F238E27FC236}">
                  <a16:creationId xmlns:a16="http://schemas.microsoft.com/office/drawing/2014/main" id="{3BFBC232-622C-4610-BF91-C399A16A775D}"/>
                </a:ext>
              </a:extLst>
            </p:cNvPr>
            <p:cNvSpPr/>
            <p:nvPr/>
          </p:nvSpPr>
          <p:spPr>
            <a:xfrm rot="19352718">
              <a:off x="7029363" y="3370699"/>
              <a:ext cx="141992" cy="46546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48A7FF6B-55AC-49C1-B1DA-9609F55595D4}"/>
                </a:ext>
              </a:extLst>
            </p:cNvPr>
            <p:cNvSpPr txBox="1"/>
            <p:nvPr/>
          </p:nvSpPr>
          <p:spPr>
            <a:xfrm>
              <a:off x="6565392" y="3733800"/>
              <a:ext cx="123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10nm TJ Relief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Ovale 17">
            <a:extLst>
              <a:ext uri="{FF2B5EF4-FFF2-40B4-BE49-F238E27FC236}">
                <a16:creationId xmlns:a16="http://schemas.microsoft.com/office/drawing/2014/main" id="{40640774-1375-46CB-AA18-F97C7E8E0771}"/>
              </a:ext>
            </a:extLst>
          </p:cNvPr>
          <p:cNvSpPr/>
          <p:nvPr/>
        </p:nvSpPr>
        <p:spPr>
          <a:xfrm>
            <a:off x="4940622" y="4435268"/>
            <a:ext cx="873760" cy="396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08E040D-D718-4CD4-BF79-CBAF29EE2006}"/>
              </a:ext>
            </a:extLst>
          </p:cNvPr>
          <p:cNvSpPr txBox="1"/>
          <p:nvPr/>
        </p:nvSpPr>
        <p:spPr>
          <a:xfrm>
            <a:off x="4541614" y="4065936"/>
            <a:ext cx="150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1.25 um exp.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FB44C48-A55A-4A49-9B44-6207116405E9}"/>
              </a:ext>
            </a:extLst>
          </p:cNvPr>
          <p:cNvCxnSpPr>
            <a:cxnSpLocks/>
          </p:cNvCxnSpPr>
          <p:nvPr/>
        </p:nvCxnSpPr>
        <p:spPr>
          <a:xfrm flipH="1" flipV="1">
            <a:off x="5016618" y="4890782"/>
            <a:ext cx="3020035" cy="758178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FBFE102-C6C9-41C1-9CD2-70B2E5E05041}"/>
              </a:ext>
            </a:extLst>
          </p:cNvPr>
          <p:cNvSpPr txBox="1"/>
          <p:nvPr/>
        </p:nvSpPr>
        <p:spPr>
          <a:xfrm>
            <a:off x="8190917" y="5648960"/>
            <a:ext cx="344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at 0.75 um </a:t>
            </a:r>
            <a:r>
              <a:rPr lang="en-US" b="1" dirty="0">
                <a:solidFill>
                  <a:srgbClr val="FFC000"/>
                </a:solidFill>
              </a:rPr>
              <a:t>OXIDE radius</a:t>
            </a:r>
          </a:p>
          <a:p>
            <a:r>
              <a:rPr lang="en-US" b="1" dirty="0">
                <a:solidFill>
                  <a:srgbClr val="00B050"/>
                </a:solidFill>
              </a:rPr>
              <a:t>Close to Berlin results</a:t>
            </a:r>
          </a:p>
        </p:txBody>
      </p:sp>
      <p:sp>
        <p:nvSpPr>
          <p:cNvPr id="28" name="Segnaposto numero diapositiva 27">
            <a:extLst>
              <a:ext uri="{FF2B5EF4-FFF2-40B4-BE49-F238E27FC236}">
                <a16:creationId xmlns:a16="http://schemas.microsoft.com/office/drawing/2014/main" id="{C504C54A-4C95-4983-B82F-9DC6726C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13</a:t>
            </a:fld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133D4F8D-5BB0-41E6-B5DA-BE163BD79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362" y="826796"/>
            <a:ext cx="3524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575C50D-8615-44CD-851C-0D53793B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51" y="0"/>
            <a:ext cx="7611155" cy="6858000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A23889CA-2576-4982-9E83-6EDB5D6BADE7}"/>
              </a:ext>
            </a:extLst>
          </p:cNvPr>
          <p:cNvGrpSpPr/>
          <p:nvPr/>
        </p:nvGrpSpPr>
        <p:grpSpPr>
          <a:xfrm>
            <a:off x="8369187" y="2060575"/>
            <a:ext cx="3804856" cy="3230066"/>
            <a:chOff x="4218941" y="2089945"/>
            <a:chExt cx="3804856" cy="3230066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494BEDA-C980-4BF3-93DE-A33938E6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941" y="2089945"/>
              <a:ext cx="3804856" cy="3230066"/>
            </a:xfrm>
            <a:prstGeom prst="rect">
              <a:avLst/>
            </a:prstGeom>
          </p:spPr>
        </p:pic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744839D-145C-400E-A4D5-B9E5F5D7A4E1}"/>
                </a:ext>
              </a:extLst>
            </p:cNvPr>
            <p:cNvSpPr/>
            <p:nvPr/>
          </p:nvSpPr>
          <p:spPr>
            <a:xfrm>
              <a:off x="5742446" y="2223582"/>
              <a:ext cx="1388321" cy="39729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411EBC5-4032-4BEB-9E20-6021BED6C298}"/>
                </a:ext>
              </a:extLst>
            </p:cNvPr>
            <p:cNvCxnSpPr>
              <a:cxnSpLocks/>
            </p:cNvCxnSpPr>
            <p:nvPr/>
          </p:nvCxnSpPr>
          <p:spPr>
            <a:xfrm>
              <a:off x="5742446" y="2620875"/>
              <a:ext cx="636358" cy="1616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1C14C088-9AF9-49C9-B357-D4F001F9DA6E}"/>
                </a:ext>
              </a:extLst>
            </p:cNvPr>
            <p:cNvCxnSpPr>
              <a:cxnSpLocks/>
            </p:cNvCxnSpPr>
            <p:nvPr/>
          </p:nvCxnSpPr>
          <p:spPr>
            <a:xfrm>
              <a:off x="7130767" y="2223582"/>
              <a:ext cx="821038" cy="7945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6D2050DA-F10B-4A5E-99CA-9CF46F120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8804" y="3018168"/>
              <a:ext cx="1573001" cy="1264393"/>
            </a:xfrm>
            <a:prstGeom prst="rect">
              <a:avLst/>
            </a:prstGeom>
          </p:spPr>
        </p:pic>
        <p:sp>
          <p:nvSpPr>
            <p:cNvPr id="16" name="Freccia in su 15">
              <a:extLst>
                <a:ext uri="{FF2B5EF4-FFF2-40B4-BE49-F238E27FC236}">
                  <a16:creationId xmlns:a16="http://schemas.microsoft.com/office/drawing/2014/main" id="{3BFBC232-622C-4610-BF91-C399A16A775D}"/>
                </a:ext>
              </a:extLst>
            </p:cNvPr>
            <p:cNvSpPr/>
            <p:nvPr/>
          </p:nvSpPr>
          <p:spPr>
            <a:xfrm rot="19352718">
              <a:off x="7029363" y="3370699"/>
              <a:ext cx="141992" cy="46546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48A7FF6B-55AC-49C1-B1DA-9609F55595D4}"/>
                </a:ext>
              </a:extLst>
            </p:cNvPr>
            <p:cNvSpPr txBox="1"/>
            <p:nvPr/>
          </p:nvSpPr>
          <p:spPr>
            <a:xfrm>
              <a:off x="6565392" y="3733800"/>
              <a:ext cx="123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10nm TJ Relief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59BA3C7-15D6-4658-80DE-15DF2B9D5248}"/>
              </a:ext>
            </a:extLst>
          </p:cNvPr>
          <p:cNvCxnSpPr>
            <a:cxnSpLocks/>
          </p:cNvCxnSpPr>
          <p:nvPr/>
        </p:nvCxnSpPr>
        <p:spPr>
          <a:xfrm flipH="1" flipV="1">
            <a:off x="4856482" y="5882643"/>
            <a:ext cx="3180171" cy="22454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gnaposto numero diapositiva 27">
            <a:extLst>
              <a:ext uri="{FF2B5EF4-FFF2-40B4-BE49-F238E27FC236}">
                <a16:creationId xmlns:a16="http://schemas.microsoft.com/office/drawing/2014/main" id="{C504C54A-4C95-4983-B82F-9DC6726C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14</a:t>
            </a:fld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436D78-6601-42FC-B0C2-3709CFF27315}"/>
              </a:ext>
            </a:extLst>
          </p:cNvPr>
          <p:cNvSpPr txBox="1"/>
          <p:nvPr/>
        </p:nvSpPr>
        <p:spPr>
          <a:xfrm>
            <a:off x="2482645" y="4864899"/>
            <a:ext cx="2142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Factor 5 !</a:t>
            </a:r>
            <a:endParaRPr lang="it-IT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Freccia bidirezionale verticale 5">
            <a:extLst>
              <a:ext uri="{FF2B5EF4-FFF2-40B4-BE49-F238E27FC236}">
                <a16:creationId xmlns:a16="http://schemas.microsoft.com/office/drawing/2014/main" id="{8271C80A-3727-493D-A558-F26EE3EFECAB}"/>
              </a:ext>
            </a:extLst>
          </p:cNvPr>
          <p:cNvSpPr/>
          <p:nvPr/>
        </p:nvSpPr>
        <p:spPr>
          <a:xfrm>
            <a:off x="4747424" y="4864899"/>
            <a:ext cx="151747" cy="906727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4724493-DF07-4A67-919E-5BA663C35CB0}"/>
              </a:ext>
            </a:extLst>
          </p:cNvPr>
          <p:cNvCxnSpPr>
            <a:cxnSpLocks/>
          </p:cNvCxnSpPr>
          <p:nvPr/>
        </p:nvCxnSpPr>
        <p:spPr>
          <a:xfrm flipH="1" flipV="1">
            <a:off x="5016618" y="4890782"/>
            <a:ext cx="3020035" cy="758178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57F7C1B-B0F2-4D00-B0DA-AC275499D22E}"/>
              </a:ext>
            </a:extLst>
          </p:cNvPr>
          <p:cNvSpPr txBox="1"/>
          <p:nvPr/>
        </p:nvSpPr>
        <p:spPr>
          <a:xfrm>
            <a:off x="8190917" y="5648960"/>
            <a:ext cx="3442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at 0.75 um </a:t>
            </a:r>
            <a:r>
              <a:rPr lang="en-US" b="1" dirty="0">
                <a:solidFill>
                  <a:srgbClr val="FFC000"/>
                </a:solidFill>
              </a:rPr>
              <a:t>OXIDE radius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Minimum at 0.40 um for </a:t>
            </a:r>
            <a:r>
              <a:rPr lang="en-US" b="1" dirty="0">
                <a:solidFill>
                  <a:srgbClr val="00B0F0"/>
                </a:solidFill>
              </a:rPr>
              <a:t>TJ radius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A8A447D5-6A6E-4D4A-8892-2BC12B060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362" y="826796"/>
            <a:ext cx="3524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B1FFF5B-7723-4EB9-B9B6-A970EEC8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53" y="0"/>
            <a:ext cx="7622719" cy="6858000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0AFA0C00-15D9-4F29-BE1F-47529DA1CFBE}"/>
              </a:ext>
            </a:extLst>
          </p:cNvPr>
          <p:cNvGrpSpPr/>
          <p:nvPr/>
        </p:nvGrpSpPr>
        <p:grpSpPr>
          <a:xfrm>
            <a:off x="8267700" y="2094285"/>
            <a:ext cx="3909431" cy="3230066"/>
            <a:chOff x="8176260" y="2094285"/>
            <a:chExt cx="3909431" cy="3230066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384D6B5-103D-454C-8529-17201C780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6260" y="2094285"/>
              <a:ext cx="3909431" cy="3230066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A85F71E-FEDA-438B-8742-D42680366068}"/>
                </a:ext>
              </a:extLst>
            </p:cNvPr>
            <p:cNvSpPr txBox="1"/>
            <p:nvPr/>
          </p:nvSpPr>
          <p:spPr>
            <a:xfrm>
              <a:off x="8997420" y="3221616"/>
              <a:ext cx="877548" cy="30777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 </a:t>
              </a:r>
              <a:r>
                <a:rPr lang="en-US" sz="1400" dirty="0">
                  <a:solidFill>
                    <a:schemeClr val="tx1"/>
                  </a:solidFill>
                  <a:latin typeface="Symbol" panose="05050102010706020507" pitchFamily="18" charset="2"/>
                </a:rPr>
                <a:t>l</a:t>
              </a:r>
              <a:r>
                <a:rPr lang="en-US" sz="1400" dirty="0">
                  <a:solidFill>
                    <a:schemeClr val="tx1"/>
                  </a:solidFill>
                </a:rPr>
                <a:t> cavity</a:t>
              </a:r>
              <a:endParaRPr lang="it-IT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94B8FF8-2DFC-4131-821C-71985799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15</a:t>
            </a:fld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2613FEE-0559-4981-B404-C9E44BDA3EB6}"/>
              </a:ext>
            </a:extLst>
          </p:cNvPr>
          <p:cNvSpPr txBox="1"/>
          <p:nvPr/>
        </p:nvSpPr>
        <p:spPr>
          <a:xfrm>
            <a:off x="3421649" y="-23790"/>
            <a:ext cx="1272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 TJ VCSEL</a:t>
            </a:r>
            <a:endParaRPr lang="it-IT" sz="2000" b="1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238E22-0AC3-48AD-BE95-F2E25785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362" y="826796"/>
            <a:ext cx="3524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4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AE3CA39-A5F6-4E88-90A9-2735D34EA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743" y="1443947"/>
            <a:ext cx="7036058" cy="50350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4D447-7AF2-4C1C-AB60-D0257FF137B7}"/>
              </a:ext>
            </a:extLst>
          </p:cNvPr>
          <p:cNvSpPr txBox="1"/>
          <p:nvPr/>
        </p:nvSpPr>
        <p:spPr>
          <a:xfrm>
            <a:off x="2328090" y="467360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 for Modal Volume difference:</a:t>
            </a:r>
          </a:p>
          <a:p>
            <a:r>
              <a:rPr lang="en-US" dirty="0">
                <a:solidFill>
                  <a:srgbClr val="FF0000"/>
                </a:solidFill>
              </a:rPr>
              <a:t>Oxide (dashed lines) provides a </a:t>
            </a:r>
            <a:r>
              <a:rPr lang="en-US" b="1" dirty="0">
                <a:solidFill>
                  <a:srgbClr val="FF0000"/>
                </a:solidFill>
              </a:rPr>
              <a:t>much lower </a:t>
            </a:r>
            <a:r>
              <a:rPr lang="en-US" dirty="0">
                <a:solidFill>
                  <a:srgbClr val="FF0000"/>
                </a:solidFill>
              </a:rPr>
              <a:t>confinement.  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C83C00-E1C5-40F3-B0F0-C975A5E1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928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4D447-7AF2-4C1C-AB60-D0257FF137B7}"/>
              </a:ext>
            </a:extLst>
          </p:cNvPr>
          <p:cNvSpPr txBox="1"/>
          <p:nvPr/>
        </p:nvSpPr>
        <p:spPr>
          <a:xfrm>
            <a:off x="2328090" y="467360"/>
            <a:ext cx="568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 for Modal Volume difference:</a:t>
            </a:r>
          </a:p>
          <a:p>
            <a:r>
              <a:rPr lang="en-US" dirty="0">
                <a:solidFill>
                  <a:srgbClr val="FF0000"/>
                </a:solidFill>
              </a:rPr>
              <a:t>Oxide (dashed lines) provides a </a:t>
            </a:r>
            <a:r>
              <a:rPr lang="en-US" b="1" dirty="0">
                <a:solidFill>
                  <a:srgbClr val="FF0000"/>
                </a:solidFill>
              </a:rPr>
              <a:t>much lower </a:t>
            </a:r>
            <a:r>
              <a:rPr lang="en-US" dirty="0">
                <a:solidFill>
                  <a:srgbClr val="FF0000"/>
                </a:solidFill>
              </a:rPr>
              <a:t>confinement.  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C83C00-E1C5-40F3-B0F0-C975A5E1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17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9FCD90-8CD4-4E73-A6B5-46395D76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743" y="1443946"/>
            <a:ext cx="6959857" cy="50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E3C897C7-7E48-47B1-B1D4-79F4BB9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83" y="1662371"/>
            <a:ext cx="4725059" cy="4439270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00283AFD-7298-41B0-8702-C86043096CB7}"/>
              </a:ext>
            </a:extLst>
          </p:cNvPr>
          <p:cNvGrpSpPr/>
          <p:nvPr/>
        </p:nvGrpSpPr>
        <p:grpSpPr>
          <a:xfrm>
            <a:off x="6482337" y="449277"/>
            <a:ext cx="5105369" cy="6350000"/>
            <a:chOff x="895269" y="491222"/>
            <a:chExt cx="5105369" cy="63500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DACFE77-6CAA-42E8-A722-680B557D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269" y="491222"/>
              <a:ext cx="5105369" cy="6350000"/>
            </a:xfrm>
            <a:prstGeom prst="rect">
              <a:avLst/>
            </a:prstGeom>
          </p:spPr>
        </p:pic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29757A00-390B-4345-9B8C-5642D7D254EF}"/>
                </a:ext>
              </a:extLst>
            </p:cNvPr>
            <p:cNvCxnSpPr/>
            <p:nvPr/>
          </p:nvCxnSpPr>
          <p:spPr>
            <a:xfrm>
              <a:off x="1618656" y="5557520"/>
              <a:ext cx="416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D5FB5F7-A47A-4FE2-BE70-C6DCBBCF5CA7}"/>
                </a:ext>
              </a:extLst>
            </p:cNvPr>
            <p:cNvSpPr txBox="1"/>
            <p:nvPr/>
          </p:nvSpPr>
          <p:spPr>
            <a:xfrm>
              <a:off x="3476060" y="4612640"/>
              <a:ext cx="230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Single mode operation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9" name="Freccia in su 8">
              <a:extLst>
                <a:ext uri="{FF2B5EF4-FFF2-40B4-BE49-F238E27FC236}">
                  <a16:creationId xmlns:a16="http://schemas.microsoft.com/office/drawing/2014/main" id="{06F20C3D-F7C5-4091-B183-C1DBB2976F5E}"/>
                </a:ext>
              </a:extLst>
            </p:cNvPr>
            <p:cNvSpPr/>
            <p:nvPr/>
          </p:nvSpPr>
          <p:spPr>
            <a:xfrm>
              <a:off x="5022387" y="5092052"/>
              <a:ext cx="131949" cy="46546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43B6A4-F0B4-4D10-A933-21EFF0030AE1}"/>
              </a:ext>
            </a:extLst>
          </p:cNvPr>
          <p:cNvSpPr txBox="1"/>
          <p:nvPr/>
        </p:nvSpPr>
        <p:spPr>
          <a:xfrm>
            <a:off x="2772509" y="-9991"/>
            <a:ext cx="2708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In summary</a:t>
            </a:r>
            <a:endParaRPr lang="it-IT" sz="4000" b="1" dirty="0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C0B5F42-D289-4A83-A42A-305FADB8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777" y="6356350"/>
            <a:ext cx="2743200" cy="365125"/>
          </a:xfrm>
        </p:spPr>
        <p:txBody>
          <a:bodyPr/>
          <a:lstStyle/>
          <a:p>
            <a:fld id="{10C5AFED-892A-4A09-8992-36FC366ABD49}" type="slidenum">
              <a:rPr lang="it-IT" smtClean="0"/>
              <a:t>18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9391BA-CDA2-4060-AEFC-F0C3650EED49}"/>
              </a:ext>
            </a:extLst>
          </p:cNvPr>
          <p:cNvSpPr txBox="1"/>
          <p:nvPr/>
        </p:nvSpPr>
        <p:spPr>
          <a:xfrm>
            <a:off x="2126557" y="26215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Oxide</a:t>
            </a:r>
            <a:endParaRPr lang="it-IT" b="1" dirty="0">
              <a:solidFill>
                <a:srgbClr val="FFFF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D87F7A4-3A4D-4537-BE08-59CE352C7193}"/>
              </a:ext>
            </a:extLst>
          </p:cNvPr>
          <p:cNvSpPr txBox="1"/>
          <p:nvPr/>
        </p:nvSpPr>
        <p:spPr>
          <a:xfrm>
            <a:off x="3260470" y="41497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TJ</a:t>
            </a:r>
            <a:endParaRPr lang="it-IT" b="1" dirty="0">
              <a:solidFill>
                <a:srgbClr val="00B0F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6B7659F-F137-400F-A7D6-48E791222E27}"/>
              </a:ext>
            </a:extLst>
          </p:cNvPr>
          <p:cNvSpPr txBox="1"/>
          <p:nvPr/>
        </p:nvSpPr>
        <p:spPr>
          <a:xfrm>
            <a:off x="8665370" y="52712"/>
            <a:ext cx="131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Threshold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3138471-8EFD-4B60-BE9E-574A5583D1E7}"/>
              </a:ext>
            </a:extLst>
          </p:cNvPr>
          <p:cNvSpPr txBox="1"/>
          <p:nvPr/>
        </p:nvSpPr>
        <p:spPr>
          <a:xfrm>
            <a:off x="2315429" y="1194935"/>
            <a:ext cx="158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 Volume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986757-FCB9-4FBC-AC61-4197BEE62BD5}"/>
              </a:ext>
            </a:extLst>
          </p:cNvPr>
          <p:cNvSpPr txBox="1"/>
          <p:nvPr/>
        </p:nvSpPr>
        <p:spPr>
          <a:xfrm>
            <a:off x="2655062" y="4963843"/>
            <a:ext cx="2513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20nm TJ relief, 0.5um radius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Gth</a:t>
            </a:r>
            <a:r>
              <a:rPr lang="en-US" sz="1600" dirty="0">
                <a:solidFill>
                  <a:schemeClr val="bg1"/>
                </a:solidFill>
              </a:rPr>
              <a:t>=2000/cm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20" name="Freccia a sinistra 19">
            <a:extLst>
              <a:ext uri="{FF2B5EF4-FFF2-40B4-BE49-F238E27FC236}">
                <a16:creationId xmlns:a16="http://schemas.microsoft.com/office/drawing/2014/main" id="{92D8F1A1-7DB9-4085-AFA6-F661D92C15DC}"/>
              </a:ext>
            </a:extLst>
          </p:cNvPr>
          <p:cNvSpPr/>
          <p:nvPr/>
        </p:nvSpPr>
        <p:spPr>
          <a:xfrm rot="21131022">
            <a:off x="1950095" y="5190780"/>
            <a:ext cx="704635" cy="53009"/>
          </a:xfrm>
          <a:prstGeom prst="lef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372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ABB175-4E60-4D3D-8349-622EF33D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19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AC6519-13C6-4BB0-BC52-F7A6543C4AF9}"/>
              </a:ext>
            </a:extLst>
          </p:cNvPr>
          <p:cNvSpPr txBox="1"/>
          <p:nvPr/>
        </p:nvSpPr>
        <p:spPr>
          <a:xfrm>
            <a:off x="1746350" y="0"/>
            <a:ext cx="8280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Effect of TJ-relief height: </a:t>
            </a:r>
            <a:r>
              <a:rPr lang="en-US" sz="4000" b="1" dirty="0">
                <a:solidFill>
                  <a:srgbClr val="FF0000"/>
                </a:solidFill>
              </a:rPr>
              <a:t>small volume</a:t>
            </a:r>
            <a:endParaRPr lang="it-IT" sz="4000" b="1" dirty="0">
              <a:solidFill>
                <a:srgbClr val="FF0000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421CD7-35F1-45B2-865C-AE759152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709"/>
            <a:ext cx="12192000" cy="443658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976BAB-9DF5-4C47-982B-5858D3ED898F}"/>
              </a:ext>
            </a:extLst>
          </p:cNvPr>
          <p:cNvSpPr txBox="1"/>
          <p:nvPr/>
        </p:nvSpPr>
        <p:spPr>
          <a:xfrm>
            <a:off x="10143558" y="2992923"/>
            <a:ext cx="87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max</a:t>
            </a:r>
            <a:r>
              <a:rPr lang="en-US" dirty="0">
                <a:solidFill>
                  <a:schemeClr val="bg1"/>
                </a:solidFill>
              </a:rPr>
              <a:t> x 2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95AD72-17E8-41E3-BC95-9B42AFD2AA27}"/>
              </a:ext>
            </a:extLst>
          </p:cNvPr>
          <p:cNvSpPr/>
          <p:nvPr/>
        </p:nvSpPr>
        <p:spPr>
          <a:xfrm>
            <a:off x="9722840" y="2969703"/>
            <a:ext cx="327171" cy="45929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7378E14-02A2-4BC5-8C75-131D3FE8FEA5}"/>
              </a:ext>
            </a:extLst>
          </p:cNvPr>
          <p:cNvSpPr txBox="1"/>
          <p:nvPr/>
        </p:nvSpPr>
        <p:spPr>
          <a:xfrm>
            <a:off x="9098143" y="3998678"/>
            <a:ext cx="209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max</a:t>
            </a:r>
            <a:r>
              <a:rPr lang="en-US" dirty="0">
                <a:solidFill>
                  <a:schemeClr val="bg1"/>
                </a:solidFill>
              </a:rPr>
              <a:t> x 3, BUT </a:t>
            </a:r>
            <a:r>
              <a:rPr lang="en-US" dirty="0" err="1">
                <a:solidFill>
                  <a:schemeClr val="bg1"/>
                </a:solidFill>
              </a:rPr>
              <a:t>G</a:t>
            </a:r>
            <a:r>
              <a:rPr lang="en-US" baseline="-25000" dirty="0" err="1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x 4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42E0A09-1F9C-4008-93A5-4468CB4D24DE}"/>
              </a:ext>
            </a:extLst>
          </p:cNvPr>
          <p:cNvSpPr/>
          <p:nvPr/>
        </p:nvSpPr>
        <p:spPr>
          <a:xfrm>
            <a:off x="9379460" y="3973511"/>
            <a:ext cx="167212" cy="13938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07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2E01CE85-F4A5-4E73-8198-879AFEFAAFDA}"/>
              </a:ext>
            </a:extLst>
          </p:cNvPr>
          <p:cNvGrpSpPr/>
          <p:nvPr/>
        </p:nvGrpSpPr>
        <p:grpSpPr>
          <a:xfrm>
            <a:off x="5544758" y="1938610"/>
            <a:ext cx="5690813" cy="4635563"/>
            <a:chOff x="4677236" y="901148"/>
            <a:chExt cx="5690813" cy="4635563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735EB3F2-B68B-45C0-9FDB-BAAEF13F3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7236" y="901148"/>
              <a:ext cx="5690813" cy="4635563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AD1B5B3-9725-404B-9748-7F3E8A3F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8139" y="2477533"/>
              <a:ext cx="1497496" cy="2134727"/>
            </a:xfrm>
            <a:prstGeom prst="rect">
              <a:avLst/>
            </a:prstGeom>
          </p:spPr>
        </p:pic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7AC45EB1-896A-40E4-8513-471BD31B7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796" y="1333656"/>
            <a:ext cx="3986864" cy="120990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6F0D8480-5D91-4E7A-A4B3-FEAC9DFC7394}"/>
              </a:ext>
            </a:extLst>
          </p:cNvPr>
          <p:cNvSpPr/>
          <p:nvPr/>
        </p:nvSpPr>
        <p:spPr>
          <a:xfrm>
            <a:off x="7376160" y="2357120"/>
            <a:ext cx="873760" cy="396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3ABE93-5ADF-43EC-9E41-43CFFD609949}"/>
              </a:ext>
            </a:extLst>
          </p:cNvPr>
          <p:cNvSpPr txBox="1"/>
          <p:nvPr/>
        </p:nvSpPr>
        <p:spPr>
          <a:xfrm>
            <a:off x="8144274" y="2185908"/>
            <a:ext cx="206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1.25 um radius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7B353D-97EA-4B40-899A-DAEA53BC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</a:t>
            </a:fld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0F77CB4-EF23-442C-B1B3-6D933395383C}"/>
              </a:ext>
            </a:extLst>
          </p:cNvPr>
          <p:cNvGrpSpPr/>
          <p:nvPr/>
        </p:nvGrpSpPr>
        <p:grpSpPr>
          <a:xfrm>
            <a:off x="1358843" y="3103926"/>
            <a:ext cx="4155511" cy="2707974"/>
            <a:chOff x="1358843" y="3103926"/>
            <a:chExt cx="4155511" cy="2707974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6F2F3C4-4705-43F3-B35A-04131B6D1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8843" y="3130311"/>
              <a:ext cx="3329697" cy="2681589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7A2EFFA8-E5EE-489C-B297-AA3F9D829BDE}"/>
                </a:ext>
              </a:extLst>
            </p:cNvPr>
            <p:cNvSpPr txBox="1"/>
            <p:nvPr/>
          </p:nvSpPr>
          <p:spPr>
            <a:xfrm>
              <a:off x="4579483" y="3103926"/>
              <a:ext cx="9348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Arial Black" panose="020B0A04020102020204" pitchFamily="34" charset="0"/>
                </a:rPr>
                <a:t>2021</a:t>
              </a:r>
              <a:endParaRPr lang="it-IT" sz="2200" b="1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025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ABB175-4E60-4D3D-8349-622EF33D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20</a:t>
            </a:fld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421CD7-35F1-45B2-865C-AE759152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916"/>
            <a:ext cx="12192000" cy="443658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976BAB-9DF5-4C47-982B-5858D3ED898F}"/>
              </a:ext>
            </a:extLst>
          </p:cNvPr>
          <p:cNvSpPr txBox="1"/>
          <p:nvPr/>
        </p:nvSpPr>
        <p:spPr>
          <a:xfrm>
            <a:off x="10303320" y="3219242"/>
            <a:ext cx="105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F</a:t>
            </a:r>
            <a:r>
              <a:rPr lang="en-US" baseline="-25000" dirty="0">
                <a:solidFill>
                  <a:srgbClr val="92D050"/>
                </a:solidFill>
              </a:rPr>
              <a:t>max</a:t>
            </a:r>
            <a:r>
              <a:rPr lang="en-US" dirty="0">
                <a:solidFill>
                  <a:srgbClr val="92D050"/>
                </a:solidFill>
              </a:rPr>
              <a:t> x 1.5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A95AD72-17E8-41E3-BC95-9B42AFD2AA27}"/>
              </a:ext>
            </a:extLst>
          </p:cNvPr>
          <p:cNvSpPr/>
          <p:nvPr/>
        </p:nvSpPr>
        <p:spPr>
          <a:xfrm>
            <a:off x="10192623" y="1661021"/>
            <a:ext cx="1050480" cy="157713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CBB4398-76F5-45C7-AEAC-3EA17C0044B2}"/>
              </a:ext>
            </a:extLst>
          </p:cNvPr>
          <p:cNvSpPr txBox="1"/>
          <p:nvPr/>
        </p:nvSpPr>
        <p:spPr>
          <a:xfrm>
            <a:off x="1898750" y="152400"/>
            <a:ext cx="9239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Effect of TJ-relief height: </a:t>
            </a:r>
            <a:r>
              <a:rPr lang="en-US" sz="4000" b="1" dirty="0">
                <a:solidFill>
                  <a:srgbClr val="FF0000"/>
                </a:solidFill>
              </a:rPr>
              <a:t>standard volumes</a:t>
            </a:r>
            <a:endParaRPr lang="it-IT" sz="4000" b="1" dirty="0">
              <a:solidFill>
                <a:srgbClr val="FF0000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898C4D70-25CA-4058-A06F-6C10B87FEFCA}"/>
              </a:ext>
            </a:extLst>
          </p:cNvPr>
          <p:cNvSpPr/>
          <p:nvPr/>
        </p:nvSpPr>
        <p:spPr>
          <a:xfrm>
            <a:off x="5911442" y="2306973"/>
            <a:ext cx="1529593" cy="1862355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EF3A737-172E-45C8-83D7-593A5AFEC6BF}"/>
              </a:ext>
            </a:extLst>
          </p:cNvPr>
          <p:cNvSpPr txBox="1"/>
          <p:nvPr/>
        </p:nvSpPr>
        <p:spPr>
          <a:xfrm>
            <a:off x="6596557" y="2508480"/>
            <a:ext cx="1399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Better SM</a:t>
            </a:r>
          </a:p>
          <a:p>
            <a:r>
              <a:rPr lang="en-US" dirty="0">
                <a:solidFill>
                  <a:srgbClr val="92D050"/>
                </a:solidFill>
              </a:rPr>
              <a:t>performance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E5624C0-4BC5-4DB2-937C-4D6B994450F9}"/>
              </a:ext>
            </a:extLst>
          </p:cNvPr>
          <p:cNvSpPr/>
          <p:nvPr/>
        </p:nvSpPr>
        <p:spPr>
          <a:xfrm>
            <a:off x="1785456" y="3514987"/>
            <a:ext cx="1529593" cy="1566826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649AD6E-BEC4-4B0F-8B0E-CB4FD6F1BC78}"/>
              </a:ext>
            </a:extLst>
          </p:cNvPr>
          <p:cNvSpPr txBox="1"/>
          <p:nvPr/>
        </p:nvSpPr>
        <p:spPr>
          <a:xfrm>
            <a:off x="2051122" y="2807876"/>
            <a:ext cx="1840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Not too bad</a:t>
            </a:r>
          </a:p>
          <a:p>
            <a:r>
              <a:rPr lang="en-US" dirty="0">
                <a:solidFill>
                  <a:srgbClr val="92D050"/>
                </a:solidFill>
              </a:rPr>
              <a:t>threshold penalty</a:t>
            </a:r>
            <a:endParaRPr lang="it-IT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4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93723C7-A0C0-426B-A1FC-C8C274B8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21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151E90-AAD7-42E0-BFBF-CF3D6D21B864}"/>
              </a:ext>
            </a:extLst>
          </p:cNvPr>
          <p:cNvSpPr txBox="1"/>
          <p:nvPr/>
        </p:nvSpPr>
        <p:spPr>
          <a:xfrm>
            <a:off x="1898750" y="152400"/>
            <a:ext cx="738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Relief scattering loss investigation</a:t>
            </a:r>
            <a:endParaRPr lang="it-IT" sz="4000" b="1" dirty="0">
              <a:solidFill>
                <a:srgbClr val="FF0000"/>
              </a:solidFill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AF1B0F5-661E-4323-960D-0CDE98CDF0EA}"/>
              </a:ext>
            </a:extLst>
          </p:cNvPr>
          <p:cNvGrpSpPr/>
          <p:nvPr/>
        </p:nvGrpSpPr>
        <p:grpSpPr>
          <a:xfrm>
            <a:off x="247519" y="1101895"/>
            <a:ext cx="5140270" cy="5012846"/>
            <a:chOff x="247518" y="1101895"/>
            <a:chExt cx="6282767" cy="5012846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E838806-4D2F-464C-ABE0-442928BB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18" y="1101895"/>
              <a:ext cx="6282767" cy="5012846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AD09F15-5685-407B-9CF8-554C6D650F91}"/>
                </a:ext>
              </a:extLst>
            </p:cNvPr>
            <p:cNvSpPr txBox="1"/>
            <p:nvPr/>
          </p:nvSpPr>
          <p:spPr>
            <a:xfrm>
              <a:off x="1646574" y="13208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it-IT" b="1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22F844C-6639-4756-AE3B-819516C383DA}"/>
                </a:ext>
              </a:extLst>
            </p:cNvPr>
            <p:cNvSpPr txBox="1"/>
            <p:nvPr/>
          </p:nvSpPr>
          <p:spPr>
            <a:xfrm>
              <a:off x="2076817" y="43688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endParaRPr lang="it-IT" b="1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C61CBE9-1D94-4D91-975E-78F175B8B512}"/>
                </a:ext>
              </a:extLst>
            </p:cNvPr>
            <p:cNvSpPr txBox="1"/>
            <p:nvPr/>
          </p:nvSpPr>
          <p:spPr>
            <a:xfrm>
              <a:off x="5683616" y="48514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  <a:endParaRPr lang="it-IT" b="1" dirty="0"/>
            </a:p>
          </p:txBody>
        </p:sp>
      </p:grpSp>
      <p:pic>
        <p:nvPicPr>
          <p:cNvPr id="159" name="Immagine 158">
            <a:extLst>
              <a:ext uri="{FF2B5EF4-FFF2-40B4-BE49-F238E27FC236}">
                <a16:creationId xmlns:a16="http://schemas.microsoft.com/office/drawing/2014/main" id="{8E8091CC-8A2F-4834-8DD2-CB80A159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350" y="1021979"/>
            <a:ext cx="5942882" cy="5229446"/>
          </a:xfrm>
          <a:prstGeom prst="rect">
            <a:avLst/>
          </a:prstGeom>
        </p:spPr>
      </p:pic>
      <p:grpSp>
        <p:nvGrpSpPr>
          <p:cNvPr id="161" name="Gruppo 160">
            <a:extLst>
              <a:ext uri="{FF2B5EF4-FFF2-40B4-BE49-F238E27FC236}">
                <a16:creationId xmlns:a16="http://schemas.microsoft.com/office/drawing/2014/main" id="{F8460EE6-1DA5-4FB7-9E69-9827FFE08ABD}"/>
              </a:ext>
            </a:extLst>
          </p:cNvPr>
          <p:cNvGrpSpPr/>
          <p:nvPr/>
        </p:nvGrpSpPr>
        <p:grpSpPr>
          <a:xfrm>
            <a:off x="10583482" y="1368584"/>
            <a:ext cx="818650" cy="1008958"/>
            <a:chOff x="5679789" y="1216188"/>
            <a:chExt cx="818650" cy="1008958"/>
          </a:xfrm>
        </p:grpSpPr>
        <p:sp>
          <p:nvSpPr>
            <p:cNvPr id="162" name="Line 163">
              <a:extLst>
                <a:ext uri="{FF2B5EF4-FFF2-40B4-BE49-F238E27FC236}">
                  <a16:creationId xmlns:a16="http://schemas.microsoft.com/office/drawing/2014/main" id="{14CA5DA7-27AE-4388-AC57-41786F50D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337" y="2096020"/>
              <a:ext cx="484754" cy="0"/>
            </a:xfrm>
            <a:prstGeom prst="line">
              <a:avLst/>
            </a:prstGeom>
            <a:noFill/>
            <a:ln w="25400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3" name="Rectangle 164">
              <a:extLst>
                <a:ext uri="{FF2B5EF4-FFF2-40B4-BE49-F238E27FC236}">
                  <a16:creationId xmlns:a16="http://schemas.microsoft.com/office/drawing/2014/main" id="{0DD23BB8-62C2-4B69-9DD9-1B1E9F44B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9365" y="1580872"/>
              <a:ext cx="121864" cy="17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 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Line 165">
              <a:extLst>
                <a:ext uri="{FF2B5EF4-FFF2-40B4-BE49-F238E27FC236}">
                  <a16:creationId xmlns:a16="http://schemas.microsoft.com/office/drawing/2014/main" id="{5F3D53D4-750F-49DD-97D9-C0DBB1D6B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337" y="1682136"/>
              <a:ext cx="484754" cy="0"/>
            </a:xfrm>
            <a:prstGeom prst="line">
              <a:avLst/>
            </a:prstGeom>
            <a:noFill/>
            <a:ln w="25400" cap="flat">
              <a:solidFill>
                <a:srgbClr val="D953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5" name="Rectangle 166">
              <a:extLst>
                <a:ext uri="{FF2B5EF4-FFF2-40B4-BE49-F238E27FC236}">
                  <a16:creationId xmlns:a16="http://schemas.microsoft.com/office/drawing/2014/main" id="{E81B9085-E514-48D0-852B-51B96AAD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1434" y="1800050"/>
              <a:ext cx="121864" cy="17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 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Rectangle 172">
              <a:extLst>
                <a:ext uri="{FF2B5EF4-FFF2-40B4-BE49-F238E27FC236}">
                  <a16:creationId xmlns:a16="http://schemas.microsoft.com/office/drawing/2014/main" id="{6FCA2FDB-6245-4D32-873E-8C2AA0CD4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0429" y="2011068"/>
              <a:ext cx="81243" cy="17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Line 173">
              <a:extLst>
                <a:ext uri="{FF2B5EF4-FFF2-40B4-BE49-F238E27FC236}">
                  <a16:creationId xmlns:a16="http://schemas.microsoft.com/office/drawing/2014/main" id="{62BE5897-9C1F-4CE8-B198-BD1AC86FF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5397" y="1894040"/>
              <a:ext cx="484754" cy="0"/>
            </a:xfrm>
            <a:prstGeom prst="line">
              <a:avLst/>
            </a:prstGeom>
            <a:noFill/>
            <a:ln w="25400" cap="flat">
              <a:solidFill>
                <a:srgbClr val="EDB1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8" name="Rectangle 174">
              <a:extLst>
                <a:ext uri="{FF2B5EF4-FFF2-40B4-BE49-F238E27FC236}">
                  <a16:creationId xmlns:a16="http://schemas.microsoft.com/office/drawing/2014/main" id="{75341FAB-1CAD-49D2-BBE7-B266B5310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789" y="1552334"/>
              <a:ext cx="818650" cy="672812"/>
            </a:xfrm>
            <a:prstGeom prst="rect">
              <a:avLst/>
            </a:prstGeom>
            <a:noFill/>
            <a:ln w="9525" cap="flat">
              <a:solidFill>
                <a:srgbClr val="2626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9" name="CasellaDiTesto 168">
              <a:extLst>
                <a:ext uri="{FF2B5EF4-FFF2-40B4-BE49-F238E27FC236}">
                  <a16:creationId xmlns:a16="http://schemas.microsoft.com/office/drawing/2014/main" id="{82D8E0DD-C82B-47E1-B353-EE3F76C74E6D}"/>
                </a:ext>
              </a:extLst>
            </p:cNvPr>
            <p:cNvSpPr txBox="1"/>
            <p:nvPr/>
          </p:nvSpPr>
          <p:spPr>
            <a:xfrm>
              <a:off x="5779496" y="1216188"/>
              <a:ext cx="588360" cy="39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Size</a:t>
              </a:r>
              <a:endParaRPr lang="it-IT" sz="1400" dirty="0"/>
            </a:p>
          </p:txBody>
        </p:sp>
      </p:grpSp>
      <p:grpSp>
        <p:nvGrpSpPr>
          <p:cNvPr id="170" name="Gruppo 169">
            <a:extLst>
              <a:ext uri="{FF2B5EF4-FFF2-40B4-BE49-F238E27FC236}">
                <a16:creationId xmlns:a16="http://schemas.microsoft.com/office/drawing/2014/main" id="{89F19AB1-60B5-4FDC-B28E-D558F57EB462}"/>
              </a:ext>
            </a:extLst>
          </p:cNvPr>
          <p:cNvGrpSpPr/>
          <p:nvPr/>
        </p:nvGrpSpPr>
        <p:grpSpPr>
          <a:xfrm>
            <a:off x="7888156" y="1708372"/>
            <a:ext cx="961124" cy="3177533"/>
            <a:chOff x="2984463" y="1555976"/>
            <a:chExt cx="961124" cy="3177533"/>
          </a:xfrm>
        </p:grpSpPr>
        <p:sp>
          <p:nvSpPr>
            <p:cNvPr id="171" name="CasellaDiTesto 170">
              <a:extLst>
                <a:ext uri="{FF2B5EF4-FFF2-40B4-BE49-F238E27FC236}">
                  <a16:creationId xmlns:a16="http://schemas.microsoft.com/office/drawing/2014/main" id="{4DFAD20D-46AE-4A67-B23F-ADDA4B9332CB}"/>
                </a:ext>
              </a:extLst>
            </p:cNvPr>
            <p:cNvSpPr txBox="1"/>
            <p:nvPr/>
          </p:nvSpPr>
          <p:spPr>
            <a:xfrm>
              <a:off x="2984463" y="1555976"/>
              <a:ext cx="8516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 comp.</a:t>
              </a:r>
              <a:endParaRPr lang="it-IT" sz="1400" dirty="0"/>
            </a:p>
          </p:txBody>
        </p:sp>
        <p:sp>
          <p:nvSpPr>
            <p:cNvPr id="172" name="CasellaDiTesto 171">
              <a:extLst>
                <a:ext uri="{FF2B5EF4-FFF2-40B4-BE49-F238E27FC236}">
                  <a16:creationId xmlns:a16="http://schemas.microsoft.com/office/drawing/2014/main" id="{06F7616F-089C-498A-A880-6EB748D23695}"/>
                </a:ext>
              </a:extLst>
            </p:cNvPr>
            <p:cNvSpPr txBox="1"/>
            <p:nvPr/>
          </p:nvSpPr>
          <p:spPr>
            <a:xfrm>
              <a:off x="3028220" y="4425732"/>
              <a:ext cx="917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TM comp.</a:t>
              </a:r>
              <a:endParaRPr lang="it-IT" sz="1400" dirty="0"/>
            </a:p>
          </p:txBody>
        </p:sp>
      </p:grpSp>
      <p:sp>
        <p:nvSpPr>
          <p:cNvPr id="174" name="CasellaDiTesto 173">
            <a:extLst>
              <a:ext uri="{FF2B5EF4-FFF2-40B4-BE49-F238E27FC236}">
                <a16:creationId xmlns:a16="http://schemas.microsoft.com/office/drawing/2014/main" id="{22A98E50-1189-44CD-9A9C-7827D0E5F0C2}"/>
              </a:ext>
            </a:extLst>
          </p:cNvPr>
          <p:cNvSpPr txBox="1"/>
          <p:nvPr/>
        </p:nvSpPr>
        <p:spPr>
          <a:xfrm>
            <a:off x="8924249" y="4767116"/>
            <a:ext cx="1900836" cy="948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Reflection at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air interface</a:t>
            </a:r>
            <a:endParaRPr lang="it-IT" sz="1400" dirty="0"/>
          </a:p>
        </p:txBody>
      </p:sp>
      <p:sp>
        <p:nvSpPr>
          <p:cNvPr id="175" name="Freccia a destra 174">
            <a:extLst>
              <a:ext uri="{FF2B5EF4-FFF2-40B4-BE49-F238E27FC236}">
                <a16:creationId xmlns:a16="http://schemas.microsoft.com/office/drawing/2014/main" id="{7668496C-2115-4627-B6D2-254F63F458BC}"/>
              </a:ext>
            </a:extLst>
          </p:cNvPr>
          <p:cNvSpPr/>
          <p:nvPr/>
        </p:nvSpPr>
        <p:spPr>
          <a:xfrm>
            <a:off x="8906410" y="5083552"/>
            <a:ext cx="914098" cy="122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7" name="Connettore diritto 176">
            <a:extLst>
              <a:ext uri="{FF2B5EF4-FFF2-40B4-BE49-F238E27FC236}">
                <a16:creationId xmlns:a16="http://schemas.microsoft.com/office/drawing/2014/main" id="{7076BE5B-E850-4914-8635-92EC80777FD4}"/>
              </a:ext>
            </a:extLst>
          </p:cNvPr>
          <p:cNvCxnSpPr/>
          <p:nvPr/>
        </p:nvCxnSpPr>
        <p:spPr>
          <a:xfrm>
            <a:off x="8892988" y="1183341"/>
            <a:ext cx="0" cy="449131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CasellaDiTesto 177">
            <a:extLst>
              <a:ext uri="{FF2B5EF4-FFF2-40B4-BE49-F238E27FC236}">
                <a16:creationId xmlns:a16="http://schemas.microsoft.com/office/drawing/2014/main" id="{C6313345-73C2-40DF-8B00-868C3097B7C0}"/>
              </a:ext>
            </a:extLst>
          </p:cNvPr>
          <p:cNvSpPr txBox="1"/>
          <p:nvPr/>
        </p:nvSpPr>
        <p:spPr>
          <a:xfrm>
            <a:off x="8961276" y="1465240"/>
            <a:ext cx="1140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Scattering</a:t>
            </a:r>
          </a:p>
          <a:p>
            <a:r>
              <a:rPr lang="en-US" b="1" dirty="0">
                <a:solidFill>
                  <a:srgbClr val="FF0000"/>
                </a:solidFill>
              </a:rPr>
              <a:t>losses</a:t>
            </a:r>
            <a:endParaRPr lang="it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95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E838806-4D2F-464C-ABE0-442928BB1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792"/>
          <a:stretch/>
        </p:blipFill>
        <p:spPr>
          <a:xfrm>
            <a:off x="7964" y="1101895"/>
            <a:ext cx="1583770" cy="501284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93723C7-A0C0-426B-A1FC-C8C274B8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22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151E90-AAD7-42E0-BFBF-CF3D6D21B864}"/>
              </a:ext>
            </a:extLst>
          </p:cNvPr>
          <p:cNvSpPr txBox="1"/>
          <p:nvPr/>
        </p:nvSpPr>
        <p:spPr>
          <a:xfrm>
            <a:off x="1898750" y="152400"/>
            <a:ext cx="738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Relief scattering loss investigation</a:t>
            </a:r>
            <a:endParaRPr lang="it-IT" sz="4000" b="1" dirty="0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D09F15-5685-407B-9CF8-554C6D650F91}"/>
              </a:ext>
            </a:extLst>
          </p:cNvPr>
          <p:cNvSpPr txBox="1"/>
          <p:nvPr/>
        </p:nvSpPr>
        <p:spPr>
          <a:xfrm>
            <a:off x="1407019" y="1320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it-IT" b="1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FDAD491-6219-461D-8B2D-E44D5012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42" y="1993651"/>
            <a:ext cx="4575858" cy="406671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FBC5AF6-A1CA-40D0-ABF3-9FA06E375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448" y="2057151"/>
            <a:ext cx="4641294" cy="412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6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E838806-4D2F-464C-ABE0-442928BB1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82"/>
          <a:stretch/>
        </p:blipFill>
        <p:spPr>
          <a:xfrm>
            <a:off x="54801" y="1084961"/>
            <a:ext cx="2130985" cy="501284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93723C7-A0C0-426B-A1FC-C8C274B8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23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151E90-AAD7-42E0-BFBF-CF3D6D21B864}"/>
              </a:ext>
            </a:extLst>
          </p:cNvPr>
          <p:cNvSpPr txBox="1"/>
          <p:nvPr/>
        </p:nvSpPr>
        <p:spPr>
          <a:xfrm>
            <a:off x="1898750" y="152400"/>
            <a:ext cx="738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Relief scattering loss investigation</a:t>
            </a:r>
            <a:endParaRPr lang="it-IT" sz="4000" b="1" dirty="0">
              <a:solidFill>
                <a:srgbClr val="FF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2F844C-6639-4756-AE3B-819516C383DA}"/>
              </a:ext>
            </a:extLst>
          </p:cNvPr>
          <p:cNvSpPr txBox="1"/>
          <p:nvPr/>
        </p:nvSpPr>
        <p:spPr>
          <a:xfrm>
            <a:off x="1930400" y="4351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54876F5-315D-401E-B615-5FF4C2BA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61" y="2016728"/>
            <a:ext cx="4545420" cy="408107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E8BA246-BF95-435A-A34E-D7AFC2820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935" y="2016728"/>
            <a:ext cx="4769264" cy="40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4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E838806-4D2F-464C-ABE0-442928BB1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74"/>
          <a:stretch/>
        </p:blipFill>
        <p:spPr>
          <a:xfrm>
            <a:off x="622300" y="1148461"/>
            <a:ext cx="1540934" cy="501284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93723C7-A0C0-426B-A1FC-C8C274B8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151E90-AAD7-42E0-BFBF-CF3D6D21B864}"/>
              </a:ext>
            </a:extLst>
          </p:cNvPr>
          <p:cNvSpPr txBox="1"/>
          <p:nvPr/>
        </p:nvSpPr>
        <p:spPr>
          <a:xfrm>
            <a:off x="1898750" y="152400"/>
            <a:ext cx="738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Relief scattering loss investigation</a:t>
            </a:r>
            <a:endParaRPr lang="it-IT" sz="4000" b="1" dirty="0">
              <a:solidFill>
                <a:srgbClr val="FF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61CBE9-1D94-4D91-975E-78F175B8B512}"/>
              </a:ext>
            </a:extLst>
          </p:cNvPr>
          <p:cNvSpPr txBox="1"/>
          <p:nvPr/>
        </p:nvSpPr>
        <p:spPr>
          <a:xfrm>
            <a:off x="1278465" y="4961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it-IT" b="1" dirty="0"/>
          </a:p>
        </p:txBody>
      </p:sp>
      <p:pic>
        <p:nvPicPr>
          <p:cNvPr id="189" name="Immagine 188">
            <a:extLst>
              <a:ext uri="{FF2B5EF4-FFF2-40B4-BE49-F238E27FC236}">
                <a16:creationId xmlns:a16="http://schemas.microsoft.com/office/drawing/2014/main" id="{CEA2F1F4-30ED-4780-912A-66FF84184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317" y="2032000"/>
            <a:ext cx="4621683" cy="4129307"/>
          </a:xfrm>
          <a:prstGeom prst="rect">
            <a:avLst/>
          </a:prstGeom>
        </p:spPr>
      </p:pic>
      <p:pic>
        <p:nvPicPr>
          <p:cNvPr id="191" name="Immagine 190">
            <a:extLst>
              <a:ext uri="{FF2B5EF4-FFF2-40B4-BE49-F238E27FC236}">
                <a16:creationId xmlns:a16="http://schemas.microsoft.com/office/drawing/2014/main" id="{0E746736-A5DA-4EB0-BF9C-503DA22C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051" y="2070100"/>
            <a:ext cx="4715649" cy="40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9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93723C7-A0C0-426B-A1FC-C8C274B8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25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151E90-AAD7-42E0-BFBF-CF3D6D21B864}"/>
              </a:ext>
            </a:extLst>
          </p:cNvPr>
          <p:cNvSpPr txBox="1"/>
          <p:nvPr/>
        </p:nvSpPr>
        <p:spPr>
          <a:xfrm>
            <a:off x="1898750" y="152400"/>
            <a:ext cx="738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Relief scattering loss investigation</a:t>
            </a:r>
            <a:endParaRPr lang="it-IT" sz="4000" b="1" dirty="0">
              <a:solidFill>
                <a:srgbClr val="FF0000"/>
              </a:solidFill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AF1B0F5-661E-4323-960D-0CDE98CDF0EA}"/>
              </a:ext>
            </a:extLst>
          </p:cNvPr>
          <p:cNvGrpSpPr/>
          <p:nvPr/>
        </p:nvGrpSpPr>
        <p:grpSpPr>
          <a:xfrm>
            <a:off x="247519" y="1101895"/>
            <a:ext cx="5140270" cy="5012846"/>
            <a:chOff x="247518" y="1101895"/>
            <a:chExt cx="6282767" cy="5012846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E838806-4D2F-464C-ABE0-442928BB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18" y="1101895"/>
              <a:ext cx="6282767" cy="5012846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AD09F15-5685-407B-9CF8-554C6D650F91}"/>
                </a:ext>
              </a:extLst>
            </p:cNvPr>
            <p:cNvSpPr txBox="1"/>
            <p:nvPr/>
          </p:nvSpPr>
          <p:spPr>
            <a:xfrm>
              <a:off x="1646574" y="13208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it-IT" b="1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22F844C-6639-4756-AE3B-819516C383DA}"/>
                </a:ext>
              </a:extLst>
            </p:cNvPr>
            <p:cNvSpPr txBox="1"/>
            <p:nvPr/>
          </p:nvSpPr>
          <p:spPr>
            <a:xfrm>
              <a:off x="2076817" y="43688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endParaRPr lang="it-IT" b="1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C61CBE9-1D94-4D91-975E-78F175B8B512}"/>
                </a:ext>
              </a:extLst>
            </p:cNvPr>
            <p:cNvSpPr txBox="1"/>
            <p:nvPr/>
          </p:nvSpPr>
          <p:spPr>
            <a:xfrm>
              <a:off x="5683616" y="48514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3</a:t>
              </a:r>
              <a:endParaRPr lang="it-IT" b="1" dirty="0"/>
            </a:p>
          </p:txBody>
        </p:sp>
      </p:grpSp>
      <p:pic>
        <p:nvPicPr>
          <p:cNvPr id="158" name="Immagine 157">
            <a:extLst>
              <a:ext uri="{FF2B5EF4-FFF2-40B4-BE49-F238E27FC236}">
                <a16:creationId xmlns:a16="http://schemas.microsoft.com/office/drawing/2014/main" id="{AEDD17B3-E30C-4666-A467-38B0E797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735" y="1016109"/>
            <a:ext cx="5847838" cy="5098632"/>
          </a:xfrm>
          <a:prstGeom prst="rect">
            <a:avLst/>
          </a:prstGeom>
        </p:spPr>
      </p:pic>
      <p:grpSp>
        <p:nvGrpSpPr>
          <p:cNvPr id="159" name="Gruppo 158">
            <a:extLst>
              <a:ext uri="{FF2B5EF4-FFF2-40B4-BE49-F238E27FC236}">
                <a16:creationId xmlns:a16="http://schemas.microsoft.com/office/drawing/2014/main" id="{A0E46C8B-DBC5-4A54-B56B-15ED01D75467}"/>
              </a:ext>
            </a:extLst>
          </p:cNvPr>
          <p:cNvGrpSpPr/>
          <p:nvPr/>
        </p:nvGrpSpPr>
        <p:grpSpPr>
          <a:xfrm>
            <a:off x="10417743" y="1360595"/>
            <a:ext cx="818650" cy="1008958"/>
            <a:chOff x="5679789" y="1216188"/>
            <a:chExt cx="818650" cy="1008958"/>
          </a:xfrm>
        </p:grpSpPr>
        <p:sp>
          <p:nvSpPr>
            <p:cNvPr id="160" name="Line 163">
              <a:extLst>
                <a:ext uri="{FF2B5EF4-FFF2-40B4-BE49-F238E27FC236}">
                  <a16:creationId xmlns:a16="http://schemas.microsoft.com/office/drawing/2014/main" id="{A33C8E14-FEF0-44D2-A220-CD8298041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337" y="2096020"/>
              <a:ext cx="484754" cy="0"/>
            </a:xfrm>
            <a:prstGeom prst="line">
              <a:avLst/>
            </a:prstGeom>
            <a:noFill/>
            <a:ln w="25400" cap="flat">
              <a:solidFill>
                <a:srgbClr val="00B0F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1" name="Rectangle 164">
              <a:extLst>
                <a:ext uri="{FF2B5EF4-FFF2-40B4-BE49-F238E27FC236}">
                  <a16:creationId xmlns:a16="http://schemas.microsoft.com/office/drawing/2014/main" id="{6709A334-53E1-4502-B723-B14960C07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9365" y="1580872"/>
              <a:ext cx="121864" cy="17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 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Line 165">
              <a:extLst>
                <a:ext uri="{FF2B5EF4-FFF2-40B4-BE49-F238E27FC236}">
                  <a16:creationId xmlns:a16="http://schemas.microsoft.com/office/drawing/2014/main" id="{2F40F4D3-8BAD-4514-996A-C0A919AE0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6337" y="1682136"/>
              <a:ext cx="484754" cy="0"/>
            </a:xfrm>
            <a:prstGeom prst="line">
              <a:avLst/>
            </a:prstGeom>
            <a:noFill/>
            <a:ln w="25400" cap="flat">
              <a:solidFill>
                <a:srgbClr val="D9531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3" name="Rectangle 166">
              <a:extLst>
                <a:ext uri="{FF2B5EF4-FFF2-40B4-BE49-F238E27FC236}">
                  <a16:creationId xmlns:a16="http://schemas.microsoft.com/office/drawing/2014/main" id="{6778165E-7CFB-4610-B62F-BB719E55B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1434" y="1800050"/>
              <a:ext cx="121864" cy="17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 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Rectangle 172">
              <a:extLst>
                <a:ext uri="{FF2B5EF4-FFF2-40B4-BE49-F238E27FC236}">
                  <a16:creationId xmlns:a16="http://schemas.microsoft.com/office/drawing/2014/main" id="{40DC6FE7-8A69-4F8F-B624-16CCC3153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0429" y="2011068"/>
              <a:ext cx="81243" cy="177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Line 173">
              <a:extLst>
                <a:ext uri="{FF2B5EF4-FFF2-40B4-BE49-F238E27FC236}">
                  <a16:creationId xmlns:a16="http://schemas.microsoft.com/office/drawing/2014/main" id="{C8C42C6B-7945-4BA6-9C97-710B28298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5397" y="1894040"/>
              <a:ext cx="484754" cy="0"/>
            </a:xfrm>
            <a:prstGeom prst="line">
              <a:avLst/>
            </a:prstGeom>
            <a:noFill/>
            <a:ln w="25400" cap="flat">
              <a:solidFill>
                <a:srgbClr val="EDB1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6" name="Rectangle 174">
              <a:extLst>
                <a:ext uri="{FF2B5EF4-FFF2-40B4-BE49-F238E27FC236}">
                  <a16:creationId xmlns:a16="http://schemas.microsoft.com/office/drawing/2014/main" id="{4D1AC3E6-633C-4046-AA0E-B29F8D9E9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789" y="1552334"/>
              <a:ext cx="818650" cy="672812"/>
            </a:xfrm>
            <a:prstGeom prst="rect">
              <a:avLst/>
            </a:prstGeom>
            <a:noFill/>
            <a:ln w="9525" cap="flat">
              <a:solidFill>
                <a:srgbClr val="2626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DB746B04-A109-4CFA-8009-6D2B24F5B7CD}"/>
                </a:ext>
              </a:extLst>
            </p:cNvPr>
            <p:cNvSpPr txBox="1"/>
            <p:nvPr/>
          </p:nvSpPr>
          <p:spPr>
            <a:xfrm>
              <a:off x="5779496" y="1216188"/>
              <a:ext cx="588360" cy="395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Size</a:t>
              </a:r>
              <a:endParaRPr lang="it-IT" sz="1400" dirty="0"/>
            </a:p>
          </p:txBody>
        </p:sp>
      </p:grpSp>
      <p:sp>
        <p:nvSpPr>
          <p:cNvPr id="169" name="Freccia a destra 168">
            <a:extLst>
              <a:ext uri="{FF2B5EF4-FFF2-40B4-BE49-F238E27FC236}">
                <a16:creationId xmlns:a16="http://schemas.microsoft.com/office/drawing/2014/main" id="{36ACAE12-AFBA-424F-B129-89614632B895}"/>
              </a:ext>
            </a:extLst>
          </p:cNvPr>
          <p:cNvSpPr/>
          <p:nvPr/>
        </p:nvSpPr>
        <p:spPr>
          <a:xfrm>
            <a:off x="7106848" y="2021460"/>
            <a:ext cx="914098" cy="122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1" name="Connettore diritto 170">
            <a:extLst>
              <a:ext uri="{FF2B5EF4-FFF2-40B4-BE49-F238E27FC236}">
                <a16:creationId xmlns:a16="http://schemas.microsoft.com/office/drawing/2014/main" id="{C4844335-0FF4-4B38-9EBF-9C578DEE4FA7}"/>
              </a:ext>
            </a:extLst>
          </p:cNvPr>
          <p:cNvCxnSpPr>
            <a:cxnSpLocks/>
          </p:cNvCxnSpPr>
          <p:nvPr/>
        </p:nvCxnSpPr>
        <p:spPr>
          <a:xfrm>
            <a:off x="8109843" y="1241659"/>
            <a:ext cx="0" cy="42832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asellaDiTesto 173">
            <a:extLst>
              <a:ext uri="{FF2B5EF4-FFF2-40B4-BE49-F238E27FC236}">
                <a16:creationId xmlns:a16="http://schemas.microsoft.com/office/drawing/2014/main" id="{E32515CB-1C84-4297-AA7C-5167D2AEEEDE}"/>
              </a:ext>
            </a:extLst>
          </p:cNvPr>
          <p:cNvSpPr txBox="1"/>
          <p:nvPr/>
        </p:nvSpPr>
        <p:spPr>
          <a:xfrm>
            <a:off x="7127064" y="1690132"/>
            <a:ext cx="991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Metal Ring</a:t>
            </a:r>
            <a:endParaRPr lang="it-IT" sz="1400" b="1" dirty="0">
              <a:solidFill>
                <a:srgbClr val="0070C0"/>
              </a:solidFill>
            </a:endParaRPr>
          </a:p>
        </p:txBody>
      </p:sp>
      <p:sp>
        <p:nvSpPr>
          <p:cNvPr id="176" name="CasellaDiTesto 175">
            <a:extLst>
              <a:ext uri="{FF2B5EF4-FFF2-40B4-BE49-F238E27FC236}">
                <a16:creationId xmlns:a16="http://schemas.microsoft.com/office/drawing/2014/main" id="{6797364B-64ED-42EC-90D5-C5A77B45BF3E}"/>
              </a:ext>
            </a:extLst>
          </p:cNvPr>
          <p:cNvSpPr txBox="1"/>
          <p:nvPr/>
        </p:nvSpPr>
        <p:spPr>
          <a:xfrm>
            <a:off x="7795261" y="3819555"/>
            <a:ext cx="1081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Air interface</a:t>
            </a:r>
            <a:endParaRPr lang="it-IT" sz="1400" dirty="0"/>
          </a:p>
        </p:txBody>
      </p:sp>
      <p:sp>
        <p:nvSpPr>
          <p:cNvPr id="177" name="CasellaDiTesto 176">
            <a:extLst>
              <a:ext uri="{FF2B5EF4-FFF2-40B4-BE49-F238E27FC236}">
                <a16:creationId xmlns:a16="http://schemas.microsoft.com/office/drawing/2014/main" id="{3DC13798-1BFC-4C8A-85E7-355967DB4AE1}"/>
              </a:ext>
            </a:extLst>
          </p:cNvPr>
          <p:cNvSpPr txBox="1"/>
          <p:nvPr/>
        </p:nvSpPr>
        <p:spPr>
          <a:xfrm>
            <a:off x="8983897" y="3429000"/>
            <a:ext cx="1047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QW section</a:t>
            </a:r>
            <a:endParaRPr lang="it-IT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74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79B44E0-41A5-4EE0-AA09-707B1E0C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56A49D-DBEB-48EC-AD5C-85DCAE5B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7673"/>
            <a:ext cx="5830083" cy="56203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538944-5CA5-43EA-87EB-DC273BDAB0F5}"/>
              </a:ext>
            </a:extLst>
          </p:cNvPr>
          <p:cNvSpPr txBox="1"/>
          <p:nvPr/>
        </p:nvSpPr>
        <p:spPr>
          <a:xfrm>
            <a:off x="1745608" y="5896"/>
            <a:ext cx="5373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Effect of thermal lensing</a:t>
            </a:r>
            <a:endParaRPr lang="it-IT" sz="4000" b="1" dirty="0">
              <a:solidFill>
                <a:srgbClr val="FF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EA4ACF-570A-4144-A960-ED8EC498609A}"/>
              </a:ext>
            </a:extLst>
          </p:cNvPr>
          <p:cNvSpPr txBox="1"/>
          <p:nvPr/>
        </p:nvSpPr>
        <p:spPr>
          <a:xfrm>
            <a:off x="1653445" y="860286"/>
            <a:ext cx="2523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Standard Oxide VCSEL</a:t>
            </a:r>
            <a:endParaRPr lang="it-IT" sz="2000" b="1" dirty="0">
              <a:solidFill>
                <a:srgbClr val="00B0F0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63BD589-C6B3-4B38-B470-61121B5C2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" r="1729"/>
          <a:stretch/>
        </p:blipFill>
        <p:spPr>
          <a:xfrm>
            <a:off x="6361919" y="1260396"/>
            <a:ext cx="5845694" cy="562032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75D853-A0A4-479C-9B3C-664BFDFCA817}"/>
              </a:ext>
            </a:extLst>
          </p:cNvPr>
          <p:cNvSpPr txBox="1"/>
          <p:nvPr/>
        </p:nvSpPr>
        <p:spPr>
          <a:xfrm>
            <a:off x="8002545" y="849403"/>
            <a:ext cx="3524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Lithographic VCSEL 20nm Relief</a:t>
            </a:r>
            <a:endParaRPr lang="it-IT" sz="2000" b="1" dirty="0">
              <a:solidFill>
                <a:srgbClr val="00B0F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354C28-B322-40C7-B901-DDEF56DAB6F4}"/>
              </a:ext>
            </a:extLst>
          </p:cNvPr>
          <p:cNvSpPr txBox="1"/>
          <p:nvPr/>
        </p:nvSpPr>
        <p:spPr>
          <a:xfrm>
            <a:off x="7192736" y="289964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Delta_Tmax</a:t>
            </a:r>
            <a:r>
              <a:rPr lang="en-US" dirty="0"/>
              <a:t>= 40 and 100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354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CA3CE5-08FE-49A7-B92A-F4CABC771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27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D6FAFB-44E2-442E-8551-00DB0BF305F7}"/>
              </a:ext>
            </a:extLst>
          </p:cNvPr>
          <p:cNvSpPr txBox="1"/>
          <p:nvPr/>
        </p:nvSpPr>
        <p:spPr>
          <a:xfrm>
            <a:off x="2014252" y="88399"/>
            <a:ext cx="8983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Dynamics: preliminary results  </a:t>
            </a:r>
            <a:r>
              <a:rPr lang="en-US" sz="2000" dirty="0"/>
              <a:t>Martino D’Alessandro</a:t>
            </a: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E08B76-C0A5-4E54-8E3C-2AE8832E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30" y="1280795"/>
            <a:ext cx="7030431" cy="50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96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CA3CE5-08FE-49A7-B92A-F4CABC771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28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0A6643-2979-40DF-8666-F67BBA54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50" y="796285"/>
            <a:ext cx="5302129" cy="60687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D6FAFB-44E2-442E-8551-00DB0BF305F7}"/>
              </a:ext>
            </a:extLst>
          </p:cNvPr>
          <p:cNvSpPr txBox="1"/>
          <p:nvPr/>
        </p:nvSpPr>
        <p:spPr>
          <a:xfrm>
            <a:off x="2014252" y="88399"/>
            <a:ext cx="8983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Dynamics: preliminary results  </a:t>
            </a:r>
            <a:r>
              <a:rPr lang="en-US" sz="2000" dirty="0"/>
              <a:t>Martino D’Alessandro</a:t>
            </a:r>
            <a:endParaRPr lang="it-IT" sz="2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10A40B2-75A0-4DFA-9191-941B457968C6}"/>
              </a:ext>
            </a:extLst>
          </p:cNvPr>
          <p:cNvSpPr txBox="1"/>
          <p:nvPr/>
        </p:nvSpPr>
        <p:spPr>
          <a:xfrm>
            <a:off x="6545179" y="1453415"/>
            <a:ext cx="248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Period 0.1 ns  (10GHz)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65994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CA3CE5-08FE-49A7-B92A-F4CABC771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29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0A6643-2979-40DF-8666-F67BBA54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50" y="796285"/>
            <a:ext cx="5302129" cy="60687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D6FAFB-44E2-442E-8551-00DB0BF305F7}"/>
              </a:ext>
            </a:extLst>
          </p:cNvPr>
          <p:cNvSpPr txBox="1"/>
          <p:nvPr/>
        </p:nvSpPr>
        <p:spPr>
          <a:xfrm>
            <a:off x="2014252" y="88399"/>
            <a:ext cx="8983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Dynamics: preliminary results  </a:t>
            </a:r>
            <a:r>
              <a:rPr lang="en-US" sz="2000" dirty="0"/>
              <a:t>Martino D’Alessandro</a:t>
            </a:r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FE757CF-8D14-4341-ADCC-46655065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79" y="1886550"/>
            <a:ext cx="5276821" cy="42270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4D5BCC-E83D-4C3E-B351-783D52E4E432}"/>
              </a:ext>
            </a:extLst>
          </p:cNvPr>
          <p:cNvSpPr txBox="1"/>
          <p:nvPr/>
        </p:nvSpPr>
        <p:spPr>
          <a:xfrm>
            <a:off x="6545179" y="1453415"/>
            <a:ext cx="248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Period 0.1 ns  (10GHz)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59894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2A35FA9-3434-445C-9BC7-422359AF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1153160"/>
            <a:ext cx="5057776" cy="3429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6D0ABE-0BC8-4285-8E9A-539E083AA8CA}"/>
              </a:ext>
            </a:extLst>
          </p:cNvPr>
          <p:cNvSpPr txBox="1"/>
          <p:nvPr/>
        </p:nvSpPr>
        <p:spPr>
          <a:xfrm>
            <a:off x="1215342" y="223689"/>
            <a:ext cx="4378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Lithographic defined VCSELs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A7B6C6-8742-4E69-990A-FF4E2800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354" y="990599"/>
            <a:ext cx="5439724" cy="3429001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04FFC154-93F0-4469-AB2E-62D022FC023F}"/>
              </a:ext>
            </a:extLst>
          </p:cNvPr>
          <p:cNvSpPr/>
          <p:nvPr/>
        </p:nvSpPr>
        <p:spPr>
          <a:xfrm>
            <a:off x="345440" y="5029200"/>
            <a:ext cx="640080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4E79E17-C756-4FC6-A8A6-0F29E5EF5A47}"/>
              </a:ext>
            </a:extLst>
          </p:cNvPr>
          <p:cNvSpPr txBox="1"/>
          <p:nvPr/>
        </p:nvSpPr>
        <p:spPr>
          <a:xfrm>
            <a:off x="1215342" y="5045948"/>
            <a:ext cx="9789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performance due to elimination of strain induced by the oxide and better thermal performance</a:t>
            </a:r>
          </a:p>
          <a:p>
            <a:endParaRPr lang="en-US" dirty="0"/>
          </a:p>
          <a:p>
            <a:r>
              <a:rPr lang="en-US" dirty="0"/>
              <a:t>Current confinement by proton implantation?</a:t>
            </a:r>
          </a:p>
          <a:p>
            <a:r>
              <a:rPr lang="en-US" dirty="0"/>
              <a:t>Not clear why thermal behavior is that better.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63B6206-C807-42CA-B55B-21A4C40A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38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10C8B4-C150-469A-A006-D8ADF2D5F1BC}"/>
              </a:ext>
            </a:extLst>
          </p:cNvPr>
          <p:cNvSpPr txBox="1"/>
          <p:nvPr/>
        </p:nvSpPr>
        <p:spPr>
          <a:xfrm>
            <a:off x="941022" y="1414244"/>
            <a:ext cx="10488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TJ VCSELs  combine all those advantages in one stroke !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4E75C3-EC87-472A-9750-679A30220E7A}"/>
              </a:ext>
            </a:extLst>
          </p:cNvPr>
          <p:cNvSpPr txBox="1"/>
          <p:nvPr/>
        </p:nvSpPr>
        <p:spPr>
          <a:xfrm>
            <a:off x="2580640" y="2692400"/>
            <a:ext cx="823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Elimination of strain induced by the oxide, the ultimate reason for reliability issues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C6DDF8-F785-4BB8-8CA0-46A1BBFA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35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10C8B4-C150-469A-A006-D8ADF2D5F1BC}"/>
              </a:ext>
            </a:extLst>
          </p:cNvPr>
          <p:cNvSpPr txBox="1"/>
          <p:nvPr/>
        </p:nvSpPr>
        <p:spPr>
          <a:xfrm>
            <a:off x="941022" y="1414244"/>
            <a:ext cx="10488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TJ VCSELs  combine all those advantages in one stroke !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4E75C3-EC87-472A-9750-679A30220E7A}"/>
              </a:ext>
            </a:extLst>
          </p:cNvPr>
          <p:cNvSpPr txBox="1"/>
          <p:nvPr/>
        </p:nvSpPr>
        <p:spPr>
          <a:xfrm>
            <a:off x="2580640" y="2692400"/>
            <a:ext cx="823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Elimination of strain induced by the oxide, the ultimate reason for reliability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Precisely defined optical and electrical confinement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C6DDF8-F785-4BB8-8CA0-46A1BBFA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3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10C8B4-C150-469A-A006-D8ADF2D5F1BC}"/>
              </a:ext>
            </a:extLst>
          </p:cNvPr>
          <p:cNvSpPr txBox="1"/>
          <p:nvPr/>
        </p:nvSpPr>
        <p:spPr>
          <a:xfrm>
            <a:off x="941022" y="1414244"/>
            <a:ext cx="10488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TJ VCSELs  combine all those advantages in one stroke !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4E75C3-EC87-472A-9750-679A30220E7A}"/>
              </a:ext>
            </a:extLst>
          </p:cNvPr>
          <p:cNvSpPr txBox="1"/>
          <p:nvPr/>
        </p:nvSpPr>
        <p:spPr>
          <a:xfrm>
            <a:off x="2580640" y="2692400"/>
            <a:ext cx="823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Elimination of strain induced by the oxide, the ultimate reason for reliability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Precisely defined optical and electrical confinement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Better heat behavior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C6DDF8-F785-4BB8-8CA0-46A1BBFA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5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10C8B4-C150-469A-A006-D8ADF2D5F1BC}"/>
              </a:ext>
            </a:extLst>
          </p:cNvPr>
          <p:cNvSpPr txBox="1"/>
          <p:nvPr/>
        </p:nvSpPr>
        <p:spPr>
          <a:xfrm>
            <a:off x="941022" y="1414244"/>
            <a:ext cx="10488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TJ VCSELs  combine all those advantages in one stroke !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4E75C3-EC87-472A-9750-679A30220E7A}"/>
              </a:ext>
            </a:extLst>
          </p:cNvPr>
          <p:cNvSpPr txBox="1"/>
          <p:nvPr/>
        </p:nvSpPr>
        <p:spPr>
          <a:xfrm>
            <a:off x="2580640" y="2692400"/>
            <a:ext cx="8234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Elimination of strain induced by the oxide, the ultimate reason for reliability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Precisely defined optical and electrical confinement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Better heat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Smaller Mode volume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C6DDF8-F785-4BB8-8CA0-46A1BBFA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59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315034-5121-4871-A0F6-58CC363760AB}"/>
              </a:ext>
            </a:extLst>
          </p:cNvPr>
          <p:cNvSpPr txBox="1"/>
          <p:nvPr/>
        </p:nvSpPr>
        <p:spPr>
          <a:xfrm>
            <a:off x="2118167" y="223689"/>
            <a:ext cx="746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Optical mode size in Oxide/Relief confined VCSELS</a:t>
            </a:r>
            <a:endParaRPr lang="it-IT" sz="28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D4AA273-6784-443B-A78B-59892F9AAF68}"/>
              </a:ext>
            </a:extLst>
          </p:cNvPr>
          <p:cNvSpPr txBox="1"/>
          <p:nvPr/>
        </p:nvSpPr>
        <p:spPr>
          <a:xfrm>
            <a:off x="1215342" y="1620454"/>
            <a:ext cx="22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Oxide VCSEL</a:t>
            </a:r>
            <a:endParaRPr lang="it-IT" dirty="0"/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8C631A85-16DA-4182-A0FB-711536DEC5B4}"/>
              </a:ext>
            </a:extLst>
          </p:cNvPr>
          <p:cNvGrpSpPr/>
          <p:nvPr/>
        </p:nvGrpSpPr>
        <p:grpSpPr>
          <a:xfrm>
            <a:off x="174955" y="2089772"/>
            <a:ext cx="3900340" cy="3234581"/>
            <a:chOff x="174955" y="2089772"/>
            <a:chExt cx="3900340" cy="3234581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06D3371-19EC-4B7F-8395-7F5F8006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955" y="2089772"/>
              <a:ext cx="3900340" cy="3234581"/>
            </a:xfrm>
            <a:prstGeom prst="rect">
              <a:avLst/>
            </a:prstGeom>
          </p:spPr>
        </p:pic>
        <p:sp>
          <p:nvSpPr>
            <p:cNvPr id="29" name="Freccia in su 28">
              <a:extLst>
                <a:ext uri="{FF2B5EF4-FFF2-40B4-BE49-F238E27FC236}">
                  <a16:creationId xmlns:a16="http://schemas.microsoft.com/office/drawing/2014/main" id="{DE312149-E5F4-4BBC-BF8A-D5E64B04026B}"/>
                </a:ext>
              </a:extLst>
            </p:cNvPr>
            <p:cNvSpPr/>
            <p:nvPr/>
          </p:nvSpPr>
          <p:spPr>
            <a:xfrm rot="3397918">
              <a:off x="2733171" y="2205035"/>
              <a:ext cx="131949" cy="46546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64CD8BD3-4135-45E0-AE73-68DC1839E971}"/>
                </a:ext>
              </a:extLst>
            </p:cNvPr>
            <p:cNvSpPr txBox="1"/>
            <p:nvPr/>
          </p:nvSpPr>
          <p:spPr>
            <a:xfrm>
              <a:off x="1978152" y="2575560"/>
              <a:ext cx="1370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Contact Ring</a:t>
              </a:r>
              <a:endParaRPr lang="it-IT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Segnaposto numero diapositiva 42">
            <a:extLst>
              <a:ext uri="{FF2B5EF4-FFF2-40B4-BE49-F238E27FC236}">
                <a16:creationId xmlns:a16="http://schemas.microsoft.com/office/drawing/2014/main" id="{F2A8D279-0CAC-47E4-956C-233925A8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677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315034-5121-4871-A0F6-58CC363760AB}"/>
              </a:ext>
            </a:extLst>
          </p:cNvPr>
          <p:cNvSpPr txBox="1"/>
          <p:nvPr/>
        </p:nvSpPr>
        <p:spPr>
          <a:xfrm>
            <a:off x="2118167" y="223689"/>
            <a:ext cx="746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Optical mode size in Oxide/Relief confined VCSELS</a:t>
            </a:r>
            <a:endParaRPr lang="it-IT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6D3371-19EC-4B7F-8395-7F5F8006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5" y="2089772"/>
            <a:ext cx="3900340" cy="3234581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D4AA273-6784-443B-A78B-59892F9AAF68}"/>
              </a:ext>
            </a:extLst>
          </p:cNvPr>
          <p:cNvSpPr txBox="1"/>
          <p:nvPr/>
        </p:nvSpPr>
        <p:spPr>
          <a:xfrm>
            <a:off x="1215342" y="1620454"/>
            <a:ext cx="22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Oxide VCSEL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7AAC744-6933-4AA7-85F7-595FAC723A25}"/>
              </a:ext>
            </a:extLst>
          </p:cNvPr>
          <p:cNvSpPr txBox="1"/>
          <p:nvPr/>
        </p:nvSpPr>
        <p:spPr>
          <a:xfrm>
            <a:off x="5612082" y="1620454"/>
            <a:ext cx="98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TJ VCSEL</a:t>
            </a:r>
            <a:endParaRPr lang="it-IT" dirty="0"/>
          </a:p>
        </p:txBody>
      </p:sp>
      <p:sp>
        <p:nvSpPr>
          <p:cNvPr id="29" name="Freccia in su 28">
            <a:extLst>
              <a:ext uri="{FF2B5EF4-FFF2-40B4-BE49-F238E27FC236}">
                <a16:creationId xmlns:a16="http://schemas.microsoft.com/office/drawing/2014/main" id="{DE312149-E5F4-4BBC-BF8A-D5E64B04026B}"/>
              </a:ext>
            </a:extLst>
          </p:cNvPr>
          <p:cNvSpPr/>
          <p:nvPr/>
        </p:nvSpPr>
        <p:spPr>
          <a:xfrm rot="3397918">
            <a:off x="2733171" y="2205035"/>
            <a:ext cx="131949" cy="46546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4CD8BD3-4135-45E0-AE73-68DC1839E971}"/>
              </a:ext>
            </a:extLst>
          </p:cNvPr>
          <p:cNvSpPr txBox="1"/>
          <p:nvPr/>
        </p:nvSpPr>
        <p:spPr>
          <a:xfrm>
            <a:off x="1978152" y="2575560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 Ring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9DF9629-935D-4047-AD9C-449A57943AA4}"/>
              </a:ext>
            </a:extLst>
          </p:cNvPr>
          <p:cNvGrpSpPr/>
          <p:nvPr/>
        </p:nvGrpSpPr>
        <p:grpSpPr>
          <a:xfrm>
            <a:off x="4218941" y="2089945"/>
            <a:ext cx="3804856" cy="3230066"/>
            <a:chOff x="4218941" y="2089945"/>
            <a:chExt cx="3804856" cy="3230066"/>
          </a:xfrm>
        </p:grpSpPr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0E31DF3F-D143-44CD-A44A-CC916AEC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941" y="2089945"/>
              <a:ext cx="3804856" cy="3230066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B3342C6-CF04-4257-A063-BD34789BD9A0}"/>
                </a:ext>
              </a:extLst>
            </p:cNvPr>
            <p:cNvSpPr/>
            <p:nvPr/>
          </p:nvSpPr>
          <p:spPr>
            <a:xfrm>
              <a:off x="5742446" y="2223582"/>
              <a:ext cx="1388321" cy="39729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F4D77658-A3EF-4E4A-A321-7D0B1B106461}"/>
                </a:ext>
              </a:extLst>
            </p:cNvPr>
            <p:cNvCxnSpPr>
              <a:cxnSpLocks/>
            </p:cNvCxnSpPr>
            <p:nvPr/>
          </p:nvCxnSpPr>
          <p:spPr>
            <a:xfrm>
              <a:off x="5742446" y="2620875"/>
              <a:ext cx="636358" cy="1616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C7BE162E-4261-424B-978F-6686A615F42C}"/>
                </a:ext>
              </a:extLst>
            </p:cNvPr>
            <p:cNvCxnSpPr>
              <a:cxnSpLocks/>
            </p:cNvCxnSpPr>
            <p:nvPr/>
          </p:nvCxnSpPr>
          <p:spPr>
            <a:xfrm>
              <a:off x="7130767" y="2223582"/>
              <a:ext cx="821038" cy="7945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B086658A-A9B9-4705-B4C3-283DC930F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8804" y="3018168"/>
              <a:ext cx="1573001" cy="1264393"/>
            </a:xfrm>
            <a:prstGeom prst="rect">
              <a:avLst/>
            </a:prstGeom>
          </p:spPr>
        </p:pic>
        <p:sp>
          <p:nvSpPr>
            <p:cNvPr id="31" name="Freccia in su 30">
              <a:extLst>
                <a:ext uri="{FF2B5EF4-FFF2-40B4-BE49-F238E27FC236}">
                  <a16:creationId xmlns:a16="http://schemas.microsoft.com/office/drawing/2014/main" id="{C2DAA482-8DAB-422B-9439-E6ACDEAAC0C8}"/>
                </a:ext>
              </a:extLst>
            </p:cNvPr>
            <p:cNvSpPr/>
            <p:nvPr/>
          </p:nvSpPr>
          <p:spPr>
            <a:xfrm rot="19352718">
              <a:off x="7029363" y="3370699"/>
              <a:ext cx="141992" cy="465468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1ADDFE41-C845-4188-A9CB-1339F7E2A949}"/>
                </a:ext>
              </a:extLst>
            </p:cNvPr>
            <p:cNvSpPr txBox="1"/>
            <p:nvPr/>
          </p:nvSpPr>
          <p:spPr>
            <a:xfrm>
              <a:off x="6565392" y="3733800"/>
              <a:ext cx="123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10nm TJ Relief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E836F8-646D-475E-A5A7-0C75B061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5AFED-892A-4A09-8992-36FC366ABD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950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7176</TotalTime>
  <Words>585</Words>
  <Application>Microsoft Office PowerPoint</Application>
  <PresentationFormat>Widescreen</PresentationFormat>
  <Paragraphs>155</Paragraphs>
  <Slides>29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Comic Sans MS</vt:lpstr>
      <vt:lpstr>Symbol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Pierluigi Debernardi</dc:creator>
  <cp:lastModifiedBy>Pierluigi Debernardi</cp:lastModifiedBy>
  <cp:revision>24</cp:revision>
  <dcterms:created xsi:type="dcterms:W3CDTF">2021-12-01T11:48:26Z</dcterms:created>
  <dcterms:modified xsi:type="dcterms:W3CDTF">2021-12-10T15:16:28Z</dcterms:modified>
</cp:coreProperties>
</file>